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329" r:id="rId11"/>
    <p:sldId id="265" r:id="rId12"/>
    <p:sldId id="266" r:id="rId13"/>
    <p:sldId id="275" r:id="rId14"/>
    <p:sldId id="268" r:id="rId15"/>
    <p:sldId id="267" r:id="rId16"/>
    <p:sldId id="269" r:id="rId17"/>
    <p:sldId id="270" r:id="rId18"/>
    <p:sldId id="271" r:id="rId19"/>
    <p:sldId id="272" r:id="rId20"/>
    <p:sldId id="277" r:id="rId21"/>
    <p:sldId id="273" r:id="rId22"/>
    <p:sldId id="274" r:id="rId23"/>
    <p:sldId id="276" r:id="rId24"/>
    <p:sldId id="279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4"/>
  </p:normalViewPr>
  <p:slideViewPr>
    <p:cSldViewPr snapToGrid="0" snapToObjects="1">
      <p:cViewPr varScale="1">
        <p:scale>
          <a:sx n="76" d="100"/>
          <a:sy n="76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youtube.com/watch?v=HerX0DDEaFs&amp;t=9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mailto:kos@berezhasecurity.com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schneier.com/essays/archives/2007/01/schneier_full_disclo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5B68E-7C6E-1D49-8588-44653F51E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8" y="2004822"/>
            <a:ext cx="7766936" cy="1646302"/>
          </a:xfrm>
        </p:spPr>
        <p:txBody>
          <a:bodyPr/>
          <a:lstStyle/>
          <a:p>
            <a:r>
              <a:rPr lang="uk-UA" sz="4000" dirty="0"/>
              <a:t>Державна кібербезпека </a:t>
            </a:r>
            <a:r>
              <a:rPr lang="uk-UA" sz="4000" dirty="0">
                <a:sym typeface="Symbol" pitchFamily="2" charset="2"/>
              </a:rPr>
              <a:t></a:t>
            </a:r>
            <a:r>
              <a:rPr lang="uk-UA" sz="4000" dirty="0"/>
              <a:t> Кібербезпека держави</a:t>
            </a:r>
            <a:br>
              <a:rPr lang="uk-UA" sz="4000" dirty="0"/>
            </a:br>
            <a:r>
              <a:rPr lang="uk-UA" sz="4000" dirty="0" err="1"/>
              <a:t>Уроки</a:t>
            </a:r>
            <a:r>
              <a:rPr lang="uk-UA" sz="4000" dirty="0"/>
              <a:t> #FRD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>
                <a:extLst>
                  <a:ext uri="{FF2B5EF4-FFF2-40B4-BE49-F238E27FC236}">
                    <a16:creationId xmlns:a16="http://schemas.microsoft.com/office/drawing/2014/main" id="{A5F85F64-31DC-0444-9B28-82366A7FEEE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412938" y="3830014"/>
                <a:ext cx="7766936" cy="1096899"/>
              </a:xfrm>
            </p:spPr>
            <p:txBody>
              <a:bodyPr/>
              <a:lstStyle/>
              <a:p>
                <a:r>
                  <a:rPr lang="en-US" dirty="0"/>
                  <a:t>State Cybersecurity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Cybersecurity of the State</a:t>
                </a:r>
                <a:br>
                  <a:rPr lang="en-US" dirty="0"/>
                </a:br>
                <a:r>
                  <a:rPr lang="en-US" dirty="0"/>
                  <a:t>Lessons of #FRD</a:t>
                </a:r>
                <a:r>
                  <a:rPr lang="ru-RU" dirty="0"/>
                  <a:t> </a:t>
                </a:r>
                <a:endParaRPr lang="uk-UA" dirty="0"/>
              </a:p>
            </p:txBody>
          </p:sp>
        </mc:Choice>
        <mc:Fallback xmlns="">
          <p:sp>
            <p:nvSpPr>
              <p:cNvPr id="3" name="Подзаголовок 2">
                <a:extLst>
                  <a:ext uri="{FF2B5EF4-FFF2-40B4-BE49-F238E27FC236}">
                    <a16:creationId xmlns:a16="http://schemas.microsoft.com/office/drawing/2014/main" id="{A5F85F64-31DC-0444-9B28-82366A7FEE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12938" y="3830014"/>
                <a:ext cx="7766936" cy="1096899"/>
              </a:xfrm>
              <a:blipFill>
                <a:blip r:embed="rId2"/>
                <a:stretch>
                  <a:fillRect t="-2299" r="-48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CA700-846C-1D44-81EA-D4D29A3280AC}"/>
              </a:ext>
            </a:extLst>
          </p:cNvPr>
          <p:cNvSpPr txBox="1"/>
          <p:nvPr/>
        </p:nvSpPr>
        <p:spPr>
          <a:xfrm>
            <a:off x="1507068" y="5284694"/>
            <a:ext cx="824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accent6"/>
                </a:solidFill>
              </a:rPr>
              <a:t>Костянтин Корсун, Бережа Сек’юріті, директор та співзасновник</a:t>
            </a:r>
          </a:p>
          <a:p>
            <a:r>
              <a:rPr lang="en-US" dirty="0">
                <a:solidFill>
                  <a:schemeClr val="accent6"/>
                </a:solidFill>
              </a:rPr>
              <a:t>Kostiantyn Korsun, Berezha Security, Co-founder &amp; CEO</a:t>
            </a:r>
            <a:endParaRPr lang="uk-UA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BSides</a:t>
            </a:r>
            <a:r>
              <a:rPr lang="en-US" dirty="0">
                <a:solidFill>
                  <a:schemeClr val="accent6"/>
                </a:solidFill>
              </a:rPr>
              <a:t> Kharkiv, June 8, 2019, Kharkiv, Ukraine</a:t>
            </a:r>
            <a:endParaRPr lang="uk-UA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0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455A-77C3-794F-8F1E-973CAE54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uk-UA" dirty="0"/>
              <a:t>#</a:t>
            </a:r>
            <a:r>
              <a:rPr lang="en-US" dirty="0"/>
              <a:t>FRD Paradox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C2ABA9-4AC2-4E46-839D-EC9B7D1E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legal #FRD is?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moral #FRD is?</a:t>
            </a:r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5" name="Рисунок 4" descr="Изображение выглядит как человек, канцелярские товары&#10;&#10;Автоматически созданное описание">
            <a:extLst>
              <a:ext uri="{FF2B5EF4-FFF2-40B4-BE49-F238E27FC236}">
                <a16:creationId xmlns:a16="http://schemas.microsoft.com/office/drawing/2014/main" id="{504CDDE9-49CC-8D48-BC60-0E241E086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0" r="5543" b="2"/>
          <a:stretch/>
        </p:blipFill>
        <p:spPr>
          <a:xfrm>
            <a:off x="4987137" y="2159331"/>
            <a:ext cx="4204989" cy="36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7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CFB45-7E27-EC43-BFD8-507B5E00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The Story in Pictures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4F252-D301-F24B-902C-04BBF86B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4933"/>
            <a:ext cx="5220430" cy="4066927"/>
          </a:xfrm>
        </p:spPr>
        <p:txBody>
          <a:bodyPr>
            <a:normAutofit/>
          </a:bodyPr>
          <a:lstStyle/>
          <a:p>
            <a:r>
              <a:rPr lang="en-US" dirty="0"/>
              <a:t>When #FRD started: October 6, 2017 with water supply company and energy company;</a:t>
            </a:r>
          </a:p>
          <a:p>
            <a:r>
              <a:rPr lang="en-US" dirty="0"/>
              <a:t>CERT-UA</a:t>
            </a:r>
          </a:p>
          <a:p>
            <a:r>
              <a:rPr lang="uk-UA" dirty="0"/>
              <a:t>Енергоатом</a:t>
            </a:r>
            <a:r>
              <a:rPr lang="en-US" dirty="0"/>
              <a:t> (Energoatom, nuclear energy company): open access to local network;</a:t>
            </a:r>
          </a:p>
          <a:p>
            <a:r>
              <a:rPr lang="en-US" dirty="0"/>
              <a:t>Regional water supply company: : open access to local network;</a:t>
            </a:r>
          </a:p>
          <a:p>
            <a:r>
              <a:rPr lang="uk-UA" dirty="0"/>
              <a:t>КиївЕнерго</a:t>
            </a:r>
            <a:r>
              <a:rPr lang="en-US" dirty="0"/>
              <a:t> (KyivEnergo, energy company):</a:t>
            </a:r>
            <a:r>
              <a:rPr lang="uk-UA" dirty="0"/>
              <a:t> </a:t>
            </a:r>
            <a:r>
              <a:rPr lang="en-US" dirty="0"/>
              <a:t>open access to local network;</a:t>
            </a:r>
          </a:p>
          <a:p>
            <a:r>
              <a:rPr lang="uk-UA" dirty="0"/>
              <a:t>Фінмоніторинг</a:t>
            </a:r>
            <a:r>
              <a:rPr lang="en-US" dirty="0"/>
              <a:t> (Financial Monitoring Authority)</a:t>
            </a:r>
            <a:r>
              <a:rPr lang="uk-UA" dirty="0"/>
              <a:t>: </a:t>
            </a:r>
            <a:r>
              <a:rPr lang="en-US" dirty="0"/>
              <a:t>archaic</a:t>
            </a:r>
            <a:r>
              <a:rPr lang="uk-UA" dirty="0"/>
              <a:t> </a:t>
            </a:r>
            <a:r>
              <a:rPr lang="en-US" dirty="0"/>
              <a:t>web site containing plenty of vulnerabilities</a:t>
            </a:r>
            <a:endParaRPr lang="ru-RU" dirty="0"/>
          </a:p>
          <a:p>
            <a:endParaRPr lang="en-US" dirty="0"/>
          </a:p>
        </p:txBody>
      </p:sp>
      <p:pic>
        <p:nvPicPr>
          <p:cNvPr id="5" name="Рисунок 4" descr="Изображение выглядит как внешний, здание, знак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42CD86-1CAF-014C-A553-8D7CC9BF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91669"/>
            <a:ext cx="4163311" cy="27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1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547F0F-7CA3-9E46-859A-5DE7FCE5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67" y="743547"/>
            <a:ext cx="5652097" cy="524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09DA008-9043-9947-A07B-8DD2BCFD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08" y="642350"/>
            <a:ext cx="5189205" cy="55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5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5361FAD-696E-4046-9E7C-75947A4A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64" y="480060"/>
            <a:ext cx="5234367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3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1D6328B-FE71-D841-AD58-78423B60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09" y="1001326"/>
            <a:ext cx="5964078" cy="519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B67F1F9-3AD9-4C4E-AFCF-6E3376CD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32" y="643467"/>
            <a:ext cx="8163382" cy="54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7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7069216-4B1B-C84A-9356-06461AD5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796" y="626533"/>
            <a:ext cx="6422988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6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5561682-20EE-5942-8E70-CDF41F65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61" y="643467"/>
            <a:ext cx="6325669" cy="55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2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F217D-1447-3542-9566-3E54C783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The Story in Pictures: KhOR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4E1207-7ACB-6345-A523-6A4F90D6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Херсонська обласна рада </a:t>
            </a:r>
            <a:r>
              <a:rPr lang="en-US" dirty="0"/>
              <a:t>(Kherson Provincial Council):</a:t>
            </a:r>
            <a:r>
              <a:rPr lang="uk-UA" dirty="0"/>
              <a:t> </a:t>
            </a:r>
            <a:r>
              <a:rPr lang="en-US" dirty="0"/>
              <a:t>typical example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Problem: open access to internal network disk, without a password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2B45183-A6DA-A54B-AB0C-EC4F7D95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1540933"/>
            <a:ext cx="596937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3C280-E177-5E43-B53F-7D6173A5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E0A77F-2228-1048-AD4F-8FCDADD9C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Responsible Disclosure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history of FuckResponsibleDisclosure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FRD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FRD Paradox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I’m not a doctor, I’m a pain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Story in Pictures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splashes of 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FRD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FRD reaction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FRD participants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Behavioral models during the 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#FRD: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hate to love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National Cybersecurity System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we’ve got and how much we paid</a:t>
            </a:r>
          </a:p>
          <a:p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FRD efficiency</a:t>
            </a:r>
            <a:r>
              <a:rPr lang="uk-U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of 23 Top Ukrainian Experts polling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4592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1F041-851C-4D4B-8380-401FCA0F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43184" cy="132080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Kübler-Ross model: five stages of a grief</a:t>
            </a:r>
            <a:endParaRPr lang="uk-UA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2672BB-C5DE-2B4C-9869-08E7D7B06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869" y="1930400"/>
            <a:ext cx="8605794" cy="3942556"/>
          </a:xfrm>
        </p:spPr>
      </p:pic>
    </p:spTree>
    <p:extLst>
      <p:ext uri="{BB962C8B-B14F-4D97-AF65-F5344CB8AC3E}">
        <p14:creationId xmlns:p14="http://schemas.microsoft.com/office/powerpoint/2010/main" val="105730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53F62-E6A0-B24C-A279-5B58AE5D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The Story in Pictures: KhOR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D1C81-69F7-8E4B-A01D-7A4247EFC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Shock – Denial - Anger: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1) It’s just a provocation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We haven’t been hacked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The documents are not secret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4) We complained to the police</a:t>
            </a:r>
            <a:endParaRPr lang="ru-RU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EDB8667-8712-6746-83F8-36CFB981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95" y="1707776"/>
            <a:ext cx="7821705" cy="45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4ACF0-88C8-E844-BF86-96C936AB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/>
              <a:t>The Story in Pictures: KhOR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A4BA1E-6F42-754E-9289-5F7034001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Bargaining: is it true that….? </a:t>
            </a:r>
          </a:p>
          <a:p>
            <a:pPr marL="0" indent="0">
              <a:buNone/>
            </a:pPr>
            <a:r>
              <a:rPr lang="en-US" dirty="0"/>
              <a:t>Kateryna Handziuk</a:t>
            </a:r>
            <a:r>
              <a:rPr lang="ru-RU" dirty="0"/>
              <a:t> </a:t>
            </a:r>
            <a:endParaRPr lang="uk-UA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0AE3B0A-B295-DB47-BE4F-C4BEF0D0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68" y="609601"/>
            <a:ext cx="6674365" cy="59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17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08176-E7DC-D648-8B12-FEB2C27E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in Pictures: KhOR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C33594-84F2-6246-8B69-EBFF34834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5601"/>
            <a:ext cx="8596668" cy="44157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Depression – Acceptance: ignoring and/or thank you</a:t>
            </a:r>
            <a:r>
              <a:rPr lang="ru-RU" dirty="0"/>
              <a:t> </a:t>
            </a:r>
            <a:endParaRPr lang="en-US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7" name="Рисунок 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063BD77-5160-8043-8DC6-B95947C5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235200"/>
            <a:ext cx="7010400" cy="40132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9881A67-8684-7A4A-A0B6-148C85B80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905" y="2404533"/>
            <a:ext cx="4793828" cy="30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3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6AD46-29B3-EB40-BE26-BD01268E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dirty="0"/>
              <a:t>Typical #FRD reaction: other option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92743C-C386-694C-A7F3-08D3438FE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1) We haven’t been hacked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We don’t have any critical/secret information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We complained to the police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4) It was customized attack from our competitors</a:t>
            </a:r>
            <a:endParaRPr lang="uk-UA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50636E1-4DF3-294E-8642-1E96DEDED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89" y="3671889"/>
            <a:ext cx="6903862" cy="29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61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CCFC8-3193-364B-B0CA-B5C505354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Typical #FRD reaction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B4FAFB-822E-5A43-8CD3-2C7A74EA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Shame on you!</a:t>
            </a:r>
            <a:br>
              <a:rPr lang="en-US" dirty="0"/>
            </a:br>
            <a:r>
              <a:rPr lang="en-US" dirty="0"/>
              <a:t>BUT</a:t>
            </a:r>
            <a:br>
              <a:rPr lang="en-US" dirty="0"/>
            </a:br>
            <a:r>
              <a:rPr lang="en-US" dirty="0"/>
              <a:t>Probably the problem needs to be solved</a:t>
            </a:r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7" name="Рисунок 6" descr="Изображение выглядит как внешний, граффити, дерево, знак&#10;&#10;Автоматически созданное описание">
            <a:extLst>
              <a:ext uri="{FF2B5EF4-FFF2-40B4-BE49-F238E27FC236}">
                <a16:creationId xmlns:a16="http://schemas.microsoft.com/office/drawing/2014/main" id="{AA1C642A-B272-BD4E-9192-2516C519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34" y="3429000"/>
            <a:ext cx="3268133" cy="2453614"/>
          </a:xfrm>
          <a:prstGeom prst="rect">
            <a:avLst/>
          </a:prstGeom>
        </p:spPr>
      </p:pic>
      <p:pic>
        <p:nvPicPr>
          <p:cNvPr id="9" name="Рисунок 8" descr="Изображение выглядит как небо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945B03B2-91C3-7B49-B11B-538437E3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67" y="3784601"/>
            <a:ext cx="1913466" cy="1913466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к, бейсбол, внешний, земля&#10;&#10;Автоматически созданное описание">
            <a:extLst>
              <a:ext uri="{FF2B5EF4-FFF2-40B4-BE49-F238E27FC236}">
                <a16:creationId xmlns:a16="http://schemas.microsoft.com/office/drawing/2014/main" id="{A7AA70BD-54FA-5448-A94B-615E9FA4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387" y="2916878"/>
            <a:ext cx="2880825" cy="347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2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94E0C-6173-6F4C-8DE1-6FB0C587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prominent #FRD cases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36C368-DF9E-A34D-8CE7-07FFC673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8739"/>
            <a:ext cx="8596668" cy="4712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43 most prominent cases</a:t>
            </a:r>
          </a:p>
          <a:p>
            <a:pPr marL="0" indent="0">
              <a:buNone/>
            </a:pPr>
            <a:r>
              <a:rPr lang="en-US" dirty="0"/>
              <a:t>(from most important)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 and public authorities: 27</a:t>
            </a:r>
          </a:p>
          <a:p>
            <a:r>
              <a:rPr lang="uk-UA" dirty="0"/>
              <a:t>Центральна виборча комісія</a:t>
            </a:r>
            <a:endParaRPr lang="en-US" dirty="0"/>
          </a:p>
          <a:p>
            <a:r>
              <a:rPr lang="uk-UA" dirty="0"/>
              <a:t>Державний реєстр виборців </a:t>
            </a:r>
            <a:endParaRPr lang="ru-RU" dirty="0"/>
          </a:p>
          <a:p>
            <a:r>
              <a:rPr lang="uk-UA" dirty="0"/>
              <a:t>Міністерство оборони України</a:t>
            </a:r>
            <a:endParaRPr lang="ru-RU" dirty="0"/>
          </a:p>
          <a:p>
            <a:r>
              <a:rPr lang="uk-UA" dirty="0"/>
              <a:t>Генеральна прокуратура України</a:t>
            </a:r>
            <a:endParaRPr lang="ru-RU" dirty="0"/>
          </a:p>
          <a:p>
            <a:r>
              <a:rPr lang="uk-UA" dirty="0"/>
              <a:t>РНБО </a:t>
            </a:r>
            <a:endParaRPr lang="ru-RU" dirty="0"/>
          </a:p>
          <a:p>
            <a:r>
              <a:rPr lang="uk-UA" dirty="0"/>
              <a:t>Міністерство юстиції України </a:t>
            </a:r>
            <a:endParaRPr lang="ru-RU" dirty="0"/>
          </a:p>
          <a:p>
            <a:r>
              <a:rPr lang="uk-UA" dirty="0"/>
              <a:t>Міністерство охорони здоров’я</a:t>
            </a:r>
            <a:endParaRPr lang="ru-RU" dirty="0"/>
          </a:p>
          <a:p>
            <a:r>
              <a:rPr lang="uk-UA" dirty="0"/>
              <a:t>Міністерство внутрішніх справ України</a:t>
            </a:r>
            <a:endParaRPr lang="ru-RU" dirty="0"/>
          </a:p>
          <a:p>
            <a:r>
              <a:rPr lang="uk-UA" dirty="0"/>
              <a:t>Міністерство енергетики та вугільної промисловості України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90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DC071-2010-1549-9AAA-FEC2FDC2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prominent #FRD cases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78D193-2C2E-D842-96EC-E01A92FC8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Білоцерківський відділ поліції Національної поліції</a:t>
            </a:r>
            <a:endParaRPr lang="ru-RU" dirty="0"/>
          </a:p>
          <a:p>
            <a:r>
              <a:rPr lang="uk-UA" dirty="0"/>
              <a:t>Державна регуляторна служба України</a:t>
            </a:r>
            <a:endParaRPr lang="ru-RU" dirty="0"/>
          </a:p>
          <a:p>
            <a:r>
              <a:rPr lang="uk-UA" dirty="0"/>
              <a:t>Конституційна комісія при Президентові України</a:t>
            </a:r>
            <a:endParaRPr lang="en-US" dirty="0"/>
          </a:p>
          <a:p>
            <a:r>
              <a:rPr lang="uk-UA" dirty="0"/>
              <a:t>Державна служба України з лікарських засобів та контролю за наркотиками</a:t>
            </a:r>
            <a:endParaRPr lang="ru-RU" dirty="0"/>
          </a:p>
          <a:p>
            <a:r>
              <a:rPr lang="uk-UA" dirty="0"/>
              <a:t>Державна служба статистики України</a:t>
            </a:r>
            <a:endParaRPr lang="en-US" dirty="0"/>
          </a:p>
          <a:p>
            <a:r>
              <a:rPr lang="uk-UA" dirty="0"/>
              <a:t>НКРЕП (Національна комісія, що здійснює державне регулювання у сферах енергетики та комунальних послуг </a:t>
            </a:r>
            <a:endParaRPr lang="ru-RU" dirty="0"/>
          </a:p>
          <a:p>
            <a:r>
              <a:rPr lang="uk-UA" dirty="0"/>
              <a:t>Державна служба фінансового моніторингу України </a:t>
            </a:r>
            <a:endParaRPr lang="ru-RU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86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BB732-6246-3349-B112-9905DEA4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prominent #FRD cases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80D038-0EC0-F645-8C77-B64064420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84" y="2160589"/>
            <a:ext cx="8596668" cy="3880773"/>
          </a:xfrm>
        </p:spPr>
        <p:txBody>
          <a:bodyPr/>
          <a:lstStyle/>
          <a:p>
            <a:r>
              <a:rPr lang="uk-UA" dirty="0"/>
              <a:t>Судова влада України </a:t>
            </a:r>
            <a:endParaRPr lang="ru-RU" dirty="0"/>
          </a:p>
          <a:p>
            <a:r>
              <a:rPr lang="uk-UA" dirty="0"/>
              <a:t>Волинська ОДА</a:t>
            </a:r>
            <a:endParaRPr lang="ru-RU" dirty="0"/>
          </a:p>
          <a:p>
            <a:r>
              <a:rPr lang="uk-UA" dirty="0"/>
              <a:t>Донецька ОДА</a:t>
            </a:r>
            <a:endParaRPr lang="ru-RU" dirty="0"/>
          </a:p>
          <a:p>
            <a:r>
              <a:rPr lang="uk-UA" dirty="0"/>
              <a:t>Чернігівська ОДА</a:t>
            </a:r>
            <a:endParaRPr lang="ru-RU" dirty="0"/>
          </a:p>
          <a:p>
            <a:r>
              <a:rPr lang="uk-UA" dirty="0"/>
              <a:t>Херсонська обласна рада</a:t>
            </a:r>
            <a:endParaRPr lang="ru-RU" dirty="0"/>
          </a:p>
          <a:p>
            <a:r>
              <a:rPr lang="uk-UA" dirty="0"/>
              <a:t>Черкаська обласна рада</a:t>
            </a:r>
            <a:endParaRPr lang="en-US" dirty="0"/>
          </a:p>
          <a:p>
            <a:r>
              <a:rPr lang="uk-UA" dirty="0"/>
              <a:t>районні державні адміністрації Хмельницької та Харківської областей</a:t>
            </a:r>
            <a:endParaRPr lang="ru-RU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86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49311-25D2-C74A-AC13-B66DA797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Most prominent #FRD cases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FA0129-01B4-1E4F-84C8-024A7A27B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583" y="257175"/>
            <a:ext cx="4619706" cy="637222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Critical infrastructure objects</a:t>
            </a:r>
            <a:r>
              <a:rPr lang="uk-UA" dirty="0"/>
              <a:t>: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ru-RU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Енергоатом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Південно-Українська АЕС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Укрпошта</a:t>
            </a:r>
            <a:endParaRPr lang="ru-RU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Укренерго</a:t>
            </a:r>
            <a:endParaRPr lang="ru-RU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Укрзалізниця</a:t>
            </a:r>
            <a:endParaRPr lang="ru-RU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Київпастранс</a:t>
            </a:r>
            <a:endParaRPr lang="ru-RU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Водоканал «Дніпро-Кіровоград»</a:t>
            </a:r>
            <a:endParaRPr lang="ru-RU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Київенерго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ПАО «Завод Маяк»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Державна фірма “</a:t>
            </a:r>
            <a:r>
              <a:rPr lang="uk-UA" sz="1400" dirty="0" err="1"/>
              <a:t>Укрінмаш</a:t>
            </a:r>
            <a:r>
              <a:rPr lang="uk-UA" sz="1400" dirty="0"/>
              <a:t>» («</a:t>
            </a:r>
            <a:r>
              <a:rPr lang="uk-UA" sz="1400" dirty="0" err="1"/>
              <a:t>Укроборонпром</a:t>
            </a:r>
            <a:r>
              <a:rPr lang="uk-UA" sz="1400" dirty="0"/>
              <a:t>»)</a:t>
            </a:r>
            <a:endParaRPr lang="ru-RU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КБ «Південне»</a:t>
            </a:r>
            <a:endParaRPr lang="ru-RU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Комунальний концерн «Центр комунального сервісу»</a:t>
            </a:r>
            <a:endParaRPr lang="ru-RU" sz="1400" dirty="0"/>
          </a:p>
          <a:p>
            <a:pPr>
              <a:lnSpc>
                <a:spcPct val="90000"/>
              </a:lnSpc>
            </a:pPr>
            <a:r>
              <a:rPr lang="uk-UA" sz="1400" dirty="0"/>
              <a:t>Львівська залізниця</a:t>
            </a:r>
            <a:r>
              <a:rPr lang="ru-RU" sz="1400" dirty="0"/>
              <a:t> 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244584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6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94286-70A0-9349-A544-86316A7A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Intro</a:t>
            </a:r>
            <a:endParaRPr lang="uk-UA" dirty="0"/>
          </a:p>
        </p:txBody>
      </p:sp>
      <p:pic>
        <p:nvPicPr>
          <p:cNvPr id="7" name="Рисунок 6" descr="Изображение выглядит как внутренний, человек, мужчина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0F434EB2-CBCA-734F-9FCA-15EED0F8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7" y="1794933"/>
            <a:ext cx="5329033" cy="299758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9731D93-8A8D-BE46-AD6A-421A08680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1794933"/>
            <a:ext cx="3727028" cy="29975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Cybersecurity is important</a:t>
            </a:r>
            <a:r>
              <a:rPr lang="uk-UA" dirty="0"/>
              <a:t>.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Do you agree</a:t>
            </a:r>
            <a:r>
              <a:rPr lang="uk-UA" dirty="0"/>
              <a:t>?</a:t>
            </a:r>
            <a:endParaRPr lang="en-US" dirty="0"/>
          </a:p>
          <a:p>
            <a:pPr marL="0" indent="0">
              <a:buNone/>
            </a:pPr>
            <a:br>
              <a:rPr lang="uk-UA" dirty="0"/>
            </a:br>
            <a:r>
              <a:rPr lang="en-US" dirty="0"/>
              <a:t>Cybersecurity is a most important thing: do you agree</a:t>
            </a:r>
            <a:r>
              <a:rPr lang="uk-UA" dirty="0"/>
              <a:t>?</a:t>
            </a:r>
            <a:br>
              <a:rPr lang="uk-UA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There is no Cybersecurity System in whole Ukraine.</a:t>
            </a:r>
            <a:br>
              <a:rPr lang="en-US" dirty="0"/>
            </a:br>
            <a:r>
              <a:rPr lang="en-US" dirty="0"/>
              <a:t>Trust me.</a:t>
            </a:r>
            <a:br>
              <a:rPr lang="uk-UA" sz="1500" dirty="0"/>
            </a:br>
            <a:endParaRPr lang="uk-UA" sz="1500" dirty="0"/>
          </a:p>
        </p:txBody>
      </p:sp>
    </p:spTree>
    <p:extLst>
      <p:ext uri="{BB962C8B-B14F-4D97-AF65-F5344CB8AC3E}">
        <p14:creationId xmlns:p14="http://schemas.microsoft.com/office/powerpoint/2010/main" val="165764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F4375-5BBF-4C45-8DA2-29A60923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prominent #FRD cases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28BCCC-AC83-B248-BA30-A41C5BAD2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70000"/>
            <a:ext cx="7216602" cy="3880773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Приватні компанії:</a:t>
            </a:r>
          </a:p>
          <a:p>
            <a:pPr marL="0" indent="0">
              <a:buNone/>
            </a:pPr>
            <a:endParaRPr lang="uk-UA" dirty="0"/>
          </a:p>
          <a:p>
            <a:r>
              <a:rPr lang="uk-UA" dirty="0"/>
              <a:t>Метінвест</a:t>
            </a:r>
          </a:p>
          <a:p>
            <a:r>
              <a:rPr lang="uk-UA" dirty="0"/>
              <a:t>Київстар</a:t>
            </a:r>
            <a:endParaRPr lang="ru-RU" dirty="0"/>
          </a:p>
          <a:p>
            <a:r>
              <a:rPr lang="uk-UA" dirty="0"/>
              <a:t>велика аудиторська компанія</a:t>
            </a:r>
            <a:r>
              <a:rPr lang="ru-RU" dirty="0"/>
              <a:t> </a:t>
            </a:r>
            <a:endParaRPr lang="uk-UA" dirty="0"/>
          </a:p>
        </p:txBody>
      </p:sp>
      <p:pic>
        <p:nvPicPr>
          <p:cNvPr id="6" name="Рисунок 5" descr="Изображение выглядит как человек, мужчина, забо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6F2C56C5-4810-0841-ABD8-A5B670C01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77" y="3544332"/>
            <a:ext cx="4429212" cy="281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00CFD-5352-2642-9F9E-3382708D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more screenshots…</a:t>
            </a:r>
            <a:endParaRPr lang="uk-UA" dirty="0"/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580E84D-EB59-D94B-9492-EC38E702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0" y="527730"/>
            <a:ext cx="12192000" cy="63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51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EB8D211-71B7-2D4B-BC96-72403932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533400"/>
            <a:ext cx="7594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23468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36E2E9E-A46C-F048-AF67-C03836E8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52400"/>
            <a:ext cx="75311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1530"/>
      </p:ext>
    </p:extLst>
  </p:cSld>
  <p:clrMapOvr>
    <a:masterClrMapping/>
  </p:clrMapOvr>
  <p:transition spd="slow">
    <p:push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24113D7-3E3E-EE4E-91A6-C76D1367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8" y="101600"/>
            <a:ext cx="74295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69240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FC9C4C1-F048-2D45-9B49-561DCFA5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2" y="585788"/>
            <a:ext cx="10520631" cy="54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7695"/>
      </p:ext>
    </p:extLst>
  </p:cSld>
  <p:clrMapOvr>
    <a:masterClrMapping/>
  </p:clrMapOvr>
  <p:transition spd="slow">
    <p:push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4F465B2-E515-BD4D-AA4F-2E81D464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86" y="800100"/>
            <a:ext cx="9747089" cy="492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78083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18B3117-77B3-6C4D-ACA8-EF04E373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4" y="342901"/>
            <a:ext cx="11821071" cy="58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6701"/>
      </p:ext>
    </p:extLst>
  </p:cSld>
  <p:clrMapOvr>
    <a:masterClrMapping/>
  </p:clrMapOvr>
  <p:transition spd="slow">
    <p:push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5E3FD45-6CFC-014F-BE00-A893C867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77" y="788669"/>
            <a:ext cx="10162293" cy="54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46049"/>
      </p:ext>
    </p:extLst>
  </p:cSld>
  <p:clrMapOvr>
    <a:masterClrMapping/>
  </p:clrMapOvr>
  <p:transition spd="slow">
    <p:push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87AE68F-8BBB-FB40-869E-8F52DD12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49" y="758569"/>
            <a:ext cx="5252407" cy="533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2663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5C55B-FFD2-BE4D-886B-E57DAA0E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actually have as a System?</a:t>
            </a:r>
            <a:endParaRPr lang="uk-UA" dirty="0"/>
          </a:p>
        </p:txBody>
      </p:sp>
      <p:pic>
        <p:nvPicPr>
          <p:cNvPr id="4" name="Рисунок 3" descr="Изображение выглядит как небо, внешний, облака&#10;&#10;Автоматически созданное описание">
            <a:extLst>
              <a:ext uri="{FF2B5EF4-FFF2-40B4-BE49-F238E27FC236}">
                <a16:creationId xmlns:a16="http://schemas.microsoft.com/office/drawing/2014/main" id="{BF0C010E-27A5-C94B-95D2-D253FC2AF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3" y="1524000"/>
            <a:ext cx="9183330" cy="47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1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3D1EE6E-E4B0-8C4E-AFF1-147E28C5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40" y="777391"/>
            <a:ext cx="5690871" cy="546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7268"/>
      </p:ext>
    </p:extLst>
  </p:cSld>
  <p:clrMapOvr>
    <a:masterClrMapping/>
  </p:clrMapOvr>
  <p:transition spd="slow"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E41365C-25AD-774D-9080-46B3E8D4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80" y="569099"/>
            <a:ext cx="6519546" cy="56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6313"/>
      </p:ext>
    </p:extLst>
  </p:cSld>
  <p:clrMapOvr>
    <a:masterClrMapping/>
  </p:clrMapOvr>
  <p:transition spd="slow">
    <p:push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C71D0C-19A6-BA47-8C81-88D302EF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02" y="605789"/>
            <a:ext cx="6050203" cy="56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74282"/>
      </p:ext>
    </p:extLst>
  </p:cSld>
  <p:clrMapOvr>
    <a:masterClrMapping/>
  </p:clrMapOvr>
  <p:transition spd="slow">
    <p:push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091B256-99F4-1E4B-ACA7-A65C57A5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43" y="640080"/>
            <a:ext cx="6214454" cy="548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68698"/>
      </p:ext>
    </p:extLst>
  </p:cSld>
  <p:clrMapOvr>
    <a:masterClrMapping/>
  </p:clrMapOvr>
  <p:transition spd="slow">
    <p:push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BE35463-BAFB-5045-AB0C-F9A8F271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68" y="660849"/>
            <a:ext cx="5644386" cy="55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5555"/>
      </p:ext>
    </p:extLst>
  </p:cSld>
  <p:clrMapOvr>
    <a:masterClrMapping/>
  </p:clrMapOvr>
  <p:transition spd="slow">
    <p:push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800383-FCB4-3E43-98B3-FDE349463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30" y="682727"/>
            <a:ext cx="6032075" cy="551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91278"/>
      </p:ext>
    </p:extLst>
  </p:cSld>
  <p:clrMapOvr>
    <a:masterClrMapping/>
  </p:clrMapOvr>
  <p:transition spd="slow">
    <p:push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6A3391A-2844-5343-B2D0-3300727D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53" y="1131994"/>
            <a:ext cx="966397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9468"/>
      </p:ext>
    </p:extLst>
  </p:cSld>
  <p:clrMapOvr>
    <a:masterClrMapping/>
  </p:clrMapOvr>
  <p:transition spd="slow">
    <p:push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газет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6A699AF-2226-DE4F-8B74-023D4DF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87310"/>
            <a:ext cx="5278639" cy="58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48914"/>
      </p:ext>
    </p:extLst>
  </p:cSld>
  <p:clrMapOvr>
    <a:masterClrMapping/>
  </p:clrMapOvr>
  <p:transition spd="slow">
    <p:push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781CC-32ED-0E44-A30C-B335D76D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Most popular vulnerabilities: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9C6817-8D51-7147-B5F5-AA0591A1D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r>
              <a:rPr lang="en-US" dirty="0"/>
              <a:t>Open network disk, without password</a:t>
            </a:r>
          </a:p>
          <a:p>
            <a:r>
              <a:rPr lang="uk-UA" dirty="0"/>
              <a:t>XSS</a:t>
            </a:r>
            <a:endParaRPr lang="ru-RU" dirty="0"/>
          </a:p>
          <a:p>
            <a:r>
              <a:rPr lang="en-US" dirty="0"/>
              <a:t>Outdated </a:t>
            </a:r>
            <a:r>
              <a:rPr lang="uk-UA" dirty="0"/>
              <a:t>CMS </a:t>
            </a:r>
            <a:endParaRPr lang="en-US" dirty="0"/>
          </a:p>
          <a:p>
            <a:r>
              <a:rPr lang="en-US" dirty="0"/>
              <a:t>W</a:t>
            </a:r>
            <a:r>
              <a:rPr lang="uk-UA" dirty="0"/>
              <a:t>eb-server</a:t>
            </a:r>
            <a:r>
              <a:rPr lang="en-US" dirty="0"/>
              <a:t>s</a:t>
            </a:r>
            <a:r>
              <a:rPr lang="uk-UA" dirty="0"/>
              <a:t> </a:t>
            </a:r>
            <a:r>
              <a:rPr lang="en-US" dirty="0"/>
              <a:t>without updates + plenty of vulnerabilities</a:t>
            </a:r>
            <a:endParaRPr lang="ru-RU" dirty="0"/>
          </a:p>
          <a:p>
            <a:r>
              <a:rPr lang="en-US" dirty="0"/>
              <a:t>Old web sites’ versions on sub-domains</a:t>
            </a:r>
            <a:r>
              <a:rPr lang="uk-UA" dirty="0"/>
              <a:t> </a:t>
            </a:r>
            <a:r>
              <a:rPr lang="en-US" dirty="0"/>
              <a:t>of </a:t>
            </a:r>
            <a:r>
              <a:rPr lang="uk-UA" dirty="0"/>
              <a:t>.gov.u</a:t>
            </a:r>
            <a:r>
              <a:rPr lang="en-US" dirty="0"/>
              <a:t>a</a:t>
            </a:r>
          </a:p>
          <a:p>
            <a:r>
              <a:rPr lang="uk-UA" dirty="0"/>
              <a:t>SQLi</a:t>
            </a:r>
            <a:endParaRPr lang="ru-RU" dirty="0"/>
          </a:p>
          <a:p>
            <a:r>
              <a:rPr lang="uk-UA" dirty="0"/>
              <a:t>HTTP </a:t>
            </a:r>
            <a:r>
              <a:rPr lang="en-US" dirty="0"/>
              <a:t>instead of</a:t>
            </a:r>
            <a:r>
              <a:rPr lang="uk-UA" dirty="0"/>
              <a:t> HTTPS</a:t>
            </a:r>
            <a:endParaRPr lang="ru-RU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5" name="Рисунок 4" descr="Изображение выглядит как внутренний, стена, пол, окно&#10;&#10;Автоматически созданное описание">
            <a:extLst>
              <a:ext uri="{FF2B5EF4-FFF2-40B4-BE49-F238E27FC236}">
                <a16:creationId xmlns:a16="http://schemas.microsoft.com/office/drawing/2014/main" id="{670523F3-2947-4442-A291-EA4C6EFA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13" y="2159331"/>
            <a:ext cx="3801037" cy="37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24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6D57AB-4418-5743-BC22-8EA87108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#FRD activists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79A630-6B27-5743-8B84-C5D4EFB2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379"/>
            <a:ext cx="8596668" cy="42745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Sean Brian Townsend</a:t>
            </a:r>
          </a:p>
          <a:p>
            <a:pPr marL="0" indent="0" algn="ctr">
              <a:buNone/>
            </a:pPr>
            <a:r>
              <a:rPr lang="ru-RU" dirty="0"/>
              <a:t>Дмитрий</a:t>
            </a:r>
            <a:r>
              <a:rPr lang="uk-UA" dirty="0"/>
              <a:t> Орлов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Jeoffrey Dahmer</a:t>
            </a:r>
          </a:p>
          <a:p>
            <a:pPr marL="0" indent="0" algn="ctr">
              <a:buNone/>
            </a:pPr>
            <a:r>
              <a:rPr lang="en-US" dirty="0"/>
              <a:t>Yehor Papyshev</a:t>
            </a:r>
          </a:p>
          <a:p>
            <a:pPr marL="0" indent="0" algn="ctr">
              <a:buNone/>
            </a:pPr>
            <a:r>
              <a:rPr lang="en-US" dirty="0"/>
              <a:t>Andrii Pertsiukh</a:t>
            </a:r>
          </a:p>
          <a:p>
            <a:pPr marL="0" indent="0" algn="ctr">
              <a:buNone/>
            </a:pPr>
            <a:r>
              <a:rPr lang="en-US" dirty="0"/>
              <a:t>Kir Vaznitsky</a:t>
            </a:r>
          </a:p>
          <a:p>
            <a:pPr marL="0" indent="0" algn="ctr">
              <a:buNone/>
            </a:pPr>
            <a:r>
              <a:rPr lang="uk-UA" dirty="0"/>
              <a:t>Сергій Дяченко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Aleksandr Galushchenko</a:t>
            </a:r>
          </a:p>
          <a:p>
            <a:pPr marL="0" indent="0" algn="ctr">
              <a:buNone/>
            </a:pPr>
            <a:r>
              <a:rPr lang="en-US" dirty="0"/>
              <a:t>Андрей Перевезий</a:t>
            </a:r>
          </a:p>
          <a:p>
            <a:pPr marL="0" indent="0" algn="ctr">
              <a:buNone/>
            </a:pPr>
            <a:br>
              <a:rPr lang="en-US" sz="2800" dirty="0"/>
            </a:br>
            <a:r>
              <a:rPr lang="uk-UA" sz="2800" dirty="0"/>
              <a:t>Дякую</a:t>
            </a:r>
            <a:r>
              <a:rPr lang="en-US" sz="2800" dirty="0"/>
              <a:t>!</a:t>
            </a:r>
            <a:endParaRPr lang="ru-RU" sz="2800" dirty="0"/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4128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22" presetClass="entr" presetSubtype="4" fill="remove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трава, внешний, поле&#10;&#10;Автоматически созданное описание">
            <a:extLst>
              <a:ext uri="{FF2B5EF4-FFF2-40B4-BE49-F238E27FC236}">
                <a16:creationId xmlns:a16="http://schemas.microsoft.com/office/drawing/2014/main" id="{E026B55D-966E-914B-B722-6B0B23363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87A26C-690E-D741-A8D2-FE8F434D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‘National Cybersecurity System’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BF6713-0005-4A47-B657-7FF8A924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3201"/>
            <a:ext cx="8596668" cy="45681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Seven public authorities are responsible for National Cybersecurity System</a:t>
            </a:r>
            <a:r>
              <a:rPr lang="uk-UA" dirty="0"/>
              <a:t>:</a:t>
            </a:r>
            <a:endParaRPr lang="en-US" dirty="0"/>
          </a:p>
          <a:p>
            <a:pPr marL="0" indent="0">
              <a:buNone/>
            </a:pPr>
            <a:endParaRPr lang="uk-UA" dirty="0"/>
          </a:p>
          <a:p>
            <a:r>
              <a:rPr lang="uk-UA" b="1" dirty="0"/>
              <a:t>РНБО</a:t>
            </a:r>
            <a:r>
              <a:rPr lang="en-US" dirty="0"/>
              <a:t>, National Security and Defense Council. coordinator</a:t>
            </a:r>
          </a:p>
          <a:p>
            <a:r>
              <a:rPr lang="uk-UA" b="1" dirty="0"/>
              <a:t>Держспецзв’язку</a:t>
            </a:r>
            <a:r>
              <a:rPr lang="en-US" dirty="0"/>
              <a:t>, SSSCIP</a:t>
            </a:r>
          </a:p>
          <a:p>
            <a:r>
              <a:rPr lang="uk-UA" b="1" dirty="0"/>
              <a:t>СБУ</a:t>
            </a:r>
            <a:r>
              <a:rPr lang="en-US" dirty="0"/>
              <a:t>, Security Service of Ukraine</a:t>
            </a:r>
            <a:endParaRPr lang="ru-RU" dirty="0"/>
          </a:p>
          <a:p>
            <a:r>
              <a:rPr lang="uk-UA" b="1" dirty="0"/>
              <a:t>Кіберполіція</a:t>
            </a:r>
            <a:r>
              <a:rPr lang="en-US" dirty="0"/>
              <a:t>, CyberPolice</a:t>
            </a:r>
          </a:p>
          <a:p>
            <a:r>
              <a:rPr lang="uk-UA" b="1" dirty="0"/>
              <a:t>НБУ</a:t>
            </a:r>
            <a:r>
              <a:rPr lang="en-US" dirty="0"/>
              <a:t>, National Bank of Ukraine</a:t>
            </a:r>
            <a:endParaRPr lang="ru-RU" dirty="0"/>
          </a:p>
          <a:p>
            <a:r>
              <a:rPr lang="uk-UA" b="1" dirty="0"/>
              <a:t>Міністерство оборони/ГШ ЗСУ</a:t>
            </a:r>
            <a:r>
              <a:rPr lang="en-US" dirty="0"/>
              <a:t>, Ministry of Defense, General Staff</a:t>
            </a:r>
          </a:p>
          <a:p>
            <a:r>
              <a:rPr lang="uk-UA" b="1" dirty="0"/>
              <a:t>Розвідувальні органи</a:t>
            </a:r>
            <a:r>
              <a:rPr lang="en-US" dirty="0"/>
              <a:t>, Intelligence Agencies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Three of them are objects of </a:t>
            </a:r>
            <a:r>
              <a:rPr lang="uk-UA" dirty="0"/>
              <a:t>#</a:t>
            </a:r>
            <a:r>
              <a:rPr lang="en-US" dirty="0"/>
              <a:t>FRD</a:t>
            </a:r>
            <a:br>
              <a:rPr lang="uk-UA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Other ones are potential objects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851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27F46-71E7-7748-BFE9-18F24060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‘National Cybersecurity System’: money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D2241-3BD6-5D44-A1A6-7040810D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4133"/>
            <a:ext cx="3957349" cy="41657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$125 million per year for SSSCIP</a:t>
            </a:r>
          </a:p>
          <a:p>
            <a:pPr>
              <a:lnSpc>
                <a:spcPct val="90000"/>
              </a:lnSpc>
            </a:pPr>
            <a:r>
              <a:rPr lang="en-US" dirty="0"/>
              <a:t>SSU: $17 million</a:t>
            </a:r>
          </a:p>
          <a:p>
            <a:pPr>
              <a:lnSpc>
                <a:spcPct val="90000"/>
              </a:lnSpc>
            </a:pPr>
            <a:r>
              <a:rPr lang="en-US" dirty="0"/>
              <a:t>CyberPolice: $700k</a:t>
            </a:r>
          </a:p>
          <a:p>
            <a:pPr>
              <a:lnSpc>
                <a:spcPct val="90000"/>
              </a:lnSpc>
            </a:pPr>
            <a:r>
              <a:rPr lang="en-US" dirty="0"/>
              <a:t>NBU, MoD, Intel: N/A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b="1" dirty="0"/>
              <a:t>Total: </a:t>
            </a:r>
            <a:r>
              <a:rPr lang="uk-UA" sz="2000" b="1" dirty="0"/>
              <a:t>? ? ? ? ? ?</a:t>
            </a:r>
            <a:br>
              <a:rPr lang="uk-UA" dirty="0"/>
            </a:br>
            <a:endParaRPr lang="ru-RU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On National Cybersecurity System in details:</a:t>
            </a:r>
            <a:br>
              <a:rPr lang="uk-UA" dirty="0"/>
            </a:br>
            <a:r>
              <a:rPr lang="uk-UA" dirty="0"/>
              <a:t>UISGCON14, Костянтин</a:t>
            </a:r>
            <a:r>
              <a:rPr lang="en-US" dirty="0"/>
              <a:t> Корсун, </a:t>
            </a:r>
            <a:r>
              <a:rPr lang="uk-UA" dirty="0"/>
              <a:t>Система кібербезпеки України - реальність чи міф?</a:t>
            </a:r>
            <a:r>
              <a:rPr lang="en-US" dirty="0"/>
              <a:t> </a:t>
            </a:r>
            <a:r>
              <a:rPr lang="en-US" u="sng" dirty="0">
                <a:hlinkClick r:id="rId2"/>
              </a:rPr>
              <a:t>https</a:t>
            </a:r>
            <a:r>
              <a:rPr lang="uk-UA" u="sng" dirty="0">
                <a:hlinkClick r:id="rId2"/>
              </a:rPr>
              <a:t>://</a:t>
            </a:r>
            <a:r>
              <a:rPr lang="en-US" u="sng" dirty="0">
                <a:hlinkClick r:id="rId2"/>
              </a:rPr>
              <a:t>www</a:t>
            </a:r>
            <a:r>
              <a:rPr lang="uk-UA" u="sng" dirty="0">
                <a:hlinkClick r:id="rId2"/>
              </a:rPr>
              <a:t>.</a:t>
            </a:r>
            <a:r>
              <a:rPr lang="en-US" u="sng" dirty="0">
                <a:hlinkClick r:id="rId2"/>
              </a:rPr>
              <a:t>youtube</a:t>
            </a:r>
            <a:r>
              <a:rPr lang="uk-UA" u="sng" dirty="0">
                <a:hlinkClick r:id="rId2"/>
              </a:rPr>
              <a:t>.</a:t>
            </a:r>
            <a:r>
              <a:rPr lang="en-US" u="sng" dirty="0">
                <a:hlinkClick r:id="rId2"/>
              </a:rPr>
              <a:t>com</a:t>
            </a:r>
            <a:r>
              <a:rPr lang="uk-UA" u="sng" dirty="0">
                <a:hlinkClick r:id="rId2"/>
              </a:rPr>
              <a:t>/</a:t>
            </a:r>
            <a:r>
              <a:rPr lang="en-US" u="sng" dirty="0">
                <a:hlinkClick r:id="rId2"/>
              </a:rPr>
              <a:t>watch</a:t>
            </a:r>
            <a:r>
              <a:rPr lang="uk-UA" u="sng" dirty="0">
                <a:hlinkClick r:id="rId2"/>
              </a:rPr>
              <a:t>?</a:t>
            </a:r>
            <a:r>
              <a:rPr lang="en-US" u="sng" dirty="0">
                <a:hlinkClick r:id="rId2"/>
              </a:rPr>
              <a:t>v</a:t>
            </a:r>
            <a:r>
              <a:rPr lang="uk-UA" u="sng" dirty="0">
                <a:hlinkClick r:id="rId2"/>
              </a:rPr>
              <a:t>=</a:t>
            </a:r>
            <a:r>
              <a:rPr lang="en-US" u="sng" dirty="0">
                <a:hlinkClick r:id="rId2"/>
              </a:rPr>
              <a:t>HerX</a:t>
            </a:r>
            <a:r>
              <a:rPr lang="uk-UA" u="sng" dirty="0">
                <a:hlinkClick r:id="rId2"/>
              </a:rPr>
              <a:t>0</a:t>
            </a:r>
            <a:r>
              <a:rPr lang="en-US" u="sng" dirty="0">
                <a:hlinkClick r:id="rId2"/>
              </a:rPr>
              <a:t>DDEaFs</a:t>
            </a:r>
            <a:r>
              <a:rPr lang="uk-UA" u="sng" dirty="0">
                <a:hlinkClick r:id="rId2"/>
              </a:rPr>
              <a:t>&amp;</a:t>
            </a:r>
            <a:r>
              <a:rPr lang="en-US" u="sng" dirty="0">
                <a:hlinkClick r:id="rId2"/>
              </a:rPr>
              <a:t>t</a:t>
            </a:r>
            <a:r>
              <a:rPr lang="uk-UA" u="sng" dirty="0">
                <a:hlinkClick r:id="rId2"/>
              </a:rPr>
              <a:t>=9</a:t>
            </a:r>
            <a:r>
              <a:rPr lang="en-US" u="sng" dirty="0">
                <a:hlinkClick r:id="rId2"/>
              </a:rPr>
              <a:t>s</a:t>
            </a:r>
            <a:endParaRPr lang="ru-RU" dirty="0"/>
          </a:p>
          <a:p>
            <a:pPr>
              <a:lnSpc>
                <a:spcPct val="90000"/>
              </a:lnSpc>
            </a:pPr>
            <a:endParaRPr lang="uk-UA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D2AC7ED-F8BB-5E48-9ADE-6367E31E0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930400"/>
            <a:ext cx="6104196" cy="37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74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663D4-49AF-D04F-991D-95D0AADA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#FRD consequences 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339CEE-4373-9B4C-9165-35607695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Tactical effects: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Resonance in media</a:t>
            </a:r>
            <a:br>
              <a:rPr lang="en-US" dirty="0"/>
            </a:br>
            <a:r>
              <a:rPr lang="en-US" dirty="0"/>
              <a:t>Discharges</a:t>
            </a:r>
            <a:br>
              <a:rPr lang="en-US" dirty="0"/>
            </a:br>
            <a:r>
              <a:rPr lang="en-US" dirty="0"/>
              <a:t>Budgets for cybersecurity</a:t>
            </a:r>
            <a:br>
              <a:rPr lang="en-US" dirty="0"/>
            </a:br>
            <a:r>
              <a:rPr lang="en-US" dirty="0"/>
              <a:t>Growing interest to cybersec industry</a:t>
            </a:r>
            <a:br>
              <a:rPr lang="en-US" dirty="0"/>
            </a:br>
            <a:r>
              <a:rPr lang="en-US" dirty="0"/>
              <a:t>Increasing number of professional certificates</a:t>
            </a:r>
            <a:br>
              <a:rPr lang="en-US" dirty="0"/>
            </a:br>
            <a:r>
              <a:rPr lang="en-US" dirty="0"/>
              <a:t>Better cooperation of Gov and Private sectors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Is it objective or subjective?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23 Ukrainian cybersecurity Top-experts have been inquired.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99145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CE148-17EF-3845-8447-6BB8BCAF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#FRD consequences 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E5791-D7BD-6F4D-97C6-ED367533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Who are those 23 experts?</a:t>
            </a:r>
            <a:br>
              <a:rPr lang="en-US" dirty="0"/>
            </a:br>
            <a:endParaRPr lang="en-US" dirty="0"/>
          </a:p>
          <a:p>
            <a:r>
              <a:rPr lang="uk-UA" dirty="0"/>
              <a:t>5 </a:t>
            </a:r>
            <a:r>
              <a:rPr lang="en-US" dirty="0"/>
              <a:t>work in Gov sector</a:t>
            </a:r>
          </a:p>
          <a:p>
            <a:r>
              <a:rPr lang="uk-UA" dirty="0"/>
              <a:t>14 </a:t>
            </a:r>
            <a:r>
              <a:rPr lang="en-US" dirty="0"/>
              <a:t>work at Private sector </a:t>
            </a:r>
            <a:endParaRPr lang="ru-RU" dirty="0"/>
          </a:p>
          <a:p>
            <a:r>
              <a:rPr lang="uk-UA" dirty="0"/>
              <a:t>4 </a:t>
            </a:r>
            <a:r>
              <a:rPr lang="en-US" dirty="0"/>
              <a:t>independent experts </a:t>
            </a:r>
            <a:r>
              <a:rPr lang="uk-UA" dirty="0"/>
              <a:t>(</a:t>
            </a:r>
            <a:r>
              <a:rPr lang="en-US" dirty="0"/>
              <a:t>freelance</a:t>
            </a:r>
            <a:r>
              <a:rPr lang="uk-UA" dirty="0"/>
              <a:t>,</a:t>
            </a:r>
            <a:r>
              <a:rPr lang="en-US" dirty="0"/>
              <a:t> journalist</a:t>
            </a:r>
            <a:r>
              <a:rPr lang="uk-UA" dirty="0"/>
              <a:t>)</a:t>
            </a:r>
            <a:endParaRPr lang="en-US" dirty="0"/>
          </a:p>
          <a:p>
            <a:r>
              <a:rPr lang="en-US" dirty="0"/>
              <a:t>8 work at critical infrastructure objects</a:t>
            </a:r>
          </a:p>
          <a:p>
            <a:r>
              <a:rPr lang="uk-UA" dirty="0"/>
              <a:t>2 </a:t>
            </a:r>
            <a:r>
              <a:rPr lang="en-US" dirty="0"/>
              <a:t>females</a:t>
            </a:r>
            <a:r>
              <a:rPr lang="uk-UA" dirty="0"/>
              <a:t>, 21 </a:t>
            </a:r>
            <a:r>
              <a:rPr lang="en-US" dirty="0"/>
              <a:t>males</a:t>
            </a:r>
            <a:r>
              <a:rPr lang="uk-UA" dirty="0"/>
              <a:t> </a:t>
            </a:r>
            <a:endParaRPr lang="en-US" dirty="0"/>
          </a:p>
          <a:p>
            <a:r>
              <a:rPr lang="en-US" dirty="0"/>
              <a:t>No one is #FRD activist</a:t>
            </a:r>
          </a:p>
          <a:p>
            <a:r>
              <a:rPr lang="en-US" dirty="0"/>
              <a:t>No one from CyberPolice</a:t>
            </a:r>
            <a:endParaRPr lang="ru-RU" dirty="0"/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56330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4B0875-27D4-074C-A5E2-FCFFB05E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#FRD consequences </a:t>
            </a:r>
            <a:endParaRPr lang="uk-UA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2BDD6-DBB2-7D45-BEED-92562B6B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uk-UA" i="1" dirty="0">
                <a:solidFill>
                  <a:schemeClr val="bg1"/>
                </a:solidFill>
              </a:rPr>
              <a:t>1.</a:t>
            </a:r>
            <a:r>
              <a:rPr lang="en-US" i="1" dirty="0">
                <a:solidFill>
                  <a:schemeClr val="bg1"/>
                </a:solidFill>
              </a:rPr>
              <a:t>Do you believe that since 2014 cybersecurity level in Ukraine has been increased? </a:t>
            </a:r>
          </a:p>
          <a:p>
            <a:r>
              <a:rPr lang="uk-UA" i="1" dirty="0">
                <a:solidFill>
                  <a:schemeClr val="bg1"/>
                </a:solidFill>
              </a:rPr>
              <a:t>2. </a:t>
            </a:r>
            <a:r>
              <a:rPr lang="en-US" i="1" dirty="0">
                <a:solidFill>
                  <a:schemeClr val="bg1"/>
                </a:solidFill>
              </a:rPr>
              <a:t>If so</a:t>
            </a:r>
            <a:r>
              <a:rPr lang="uk-UA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has </a:t>
            </a:r>
            <a:r>
              <a:rPr lang="uk-UA" i="1" dirty="0">
                <a:solidFill>
                  <a:schemeClr val="bg1"/>
                </a:solidFill>
              </a:rPr>
              <a:t>#FuckResponsibleDisclosu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uk-UA" i="1" dirty="0" err="1">
                <a:solidFill>
                  <a:schemeClr val="bg1"/>
                </a:solidFill>
              </a:rPr>
              <a:t>e</a:t>
            </a:r>
            <a:r>
              <a:rPr lang="en-US" i="1" dirty="0">
                <a:solidFill>
                  <a:schemeClr val="bg1"/>
                </a:solidFill>
              </a:rPr>
              <a:t> initiative influenced on it</a:t>
            </a:r>
            <a:r>
              <a:rPr lang="uk-UA" i="1" dirty="0">
                <a:solidFill>
                  <a:schemeClr val="bg1"/>
                </a:solidFill>
              </a:rPr>
              <a:t>?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uk-UA" i="1" dirty="0">
                <a:solidFill>
                  <a:schemeClr val="bg1"/>
                </a:solidFill>
              </a:rPr>
              <a:t>3. </a:t>
            </a:r>
            <a:r>
              <a:rPr lang="en-US" i="1" dirty="0">
                <a:solidFill>
                  <a:schemeClr val="bg1"/>
                </a:solidFill>
              </a:rPr>
              <a:t>What factors in your opinion have influenced on current cybersecurity level in Ukraine the most? 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животное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25F79EB-FC65-C945-8A3E-AAC709E2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551794"/>
            <a:ext cx="5143500" cy="3741896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30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1C141-96A4-DD49-B368-59D3FE6B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E6D6A8-8186-7F40-A9EF-F16E1239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1: </a:t>
            </a:r>
            <a:r>
              <a:rPr lang="en-US" i="1" dirty="0">
                <a:solidFill>
                  <a:schemeClr val="bg1"/>
                </a:solidFill>
              </a:rPr>
              <a:t>Do you believe that since 2014 cybersecurity level in Ukraine has been increased? 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</a:t>
            </a:r>
            <a:r>
              <a:rPr lang="uk-UA" dirty="0">
                <a:solidFill>
                  <a:schemeClr val="bg1"/>
                </a:solidFill>
              </a:rPr>
              <a:t>: 78,3%</a:t>
            </a:r>
            <a:br>
              <a:rPr lang="uk-UA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</a:t>
            </a:r>
            <a:r>
              <a:rPr lang="uk-UA" dirty="0">
                <a:solidFill>
                  <a:schemeClr val="bg1"/>
                </a:solidFill>
              </a:rPr>
              <a:t>: 4,3%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Other</a:t>
            </a:r>
            <a:r>
              <a:rPr lang="uk-UA" dirty="0">
                <a:solidFill>
                  <a:schemeClr val="bg1"/>
                </a:solidFill>
              </a:rPr>
              <a:t>: 17,4%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018BD67-40AB-614E-8471-4B475D039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7" r="29909" b="1"/>
          <a:stretch/>
        </p:blipFill>
        <p:spPr>
          <a:xfrm>
            <a:off x="6096001" y="1196457"/>
            <a:ext cx="5143500" cy="4452570"/>
          </a:xfrm>
          <a:prstGeom prst="rect">
            <a:avLst/>
          </a:prstGeom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16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500AF-48E7-244B-A854-730AC6AE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0EFB1E3-5149-4DEA-9736-3DE3F168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1: </a:t>
            </a:r>
            <a:r>
              <a:rPr lang="en-US" i="1" dirty="0">
                <a:solidFill>
                  <a:schemeClr val="bg1"/>
                </a:solidFill>
              </a:rPr>
              <a:t>Do you believe that since 2014 cybersecurity level in Ukraine has been increased? </a:t>
            </a: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For commercial sector: Yes</a:t>
            </a:r>
          </a:p>
          <a:p>
            <a:pPr marL="0" indent="0">
              <a:buNone/>
            </a:pP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For Governmental sector: don’t think so</a:t>
            </a:r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CE0F2D2C-5DC4-234A-9967-A3B00372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72" y="2137607"/>
            <a:ext cx="8064357" cy="3297993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18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DDE7A-C0BD-AE4E-9651-399180C0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33758B-95C4-BC47-A06E-6A7136A28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1: </a:t>
            </a:r>
            <a:r>
              <a:rPr lang="en-US" i="1" dirty="0">
                <a:solidFill>
                  <a:schemeClr val="bg1"/>
                </a:solidFill>
              </a:rPr>
              <a:t>Do you believe that since 2014 cybersecurity level in Ukraine has been increased?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Changes are insignificant,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 some organizations only</a:t>
            </a: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79F5B4F-6AE8-FF4B-AACE-55B09E04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86" y="2019074"/>
            <a:ext cx="8516047" cy="2959326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97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B7B92-68D9-1745-8E9F-78DEAC12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A233E6-93E9-9E44-8DFE-100FEA97B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1: </a:t>
            </a:r>
            <a:r>
              <a:rPr lang="en-US" i="1" dirty="0">
                <a:solidFill>
                  <a:schemeClr val="bg1"/>
                </a:solidFill>
              </a:rPr>
              <a:t>Do you believe that since 2014 cybersecurity level in Ukraine has been increased?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Rather yes then no.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Cybersecurity level in Governmental/state organization has been increased unessentially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F3D3B3C-2394-E545-8F34-F12EFB11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37" y="2019074"/>
            <a:ext cx="7778902" cy="2819851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01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4254E-4D04-7242-ACC4-104339CE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6AB68E-F5A0-494A-948E-D19D226F4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11" y="2160589"/>
            <a:ext cx="3973943" cy="4375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2: </a:t>
            </a:r>
            <a:r>
              <a:rPr lang="en-US" i="1" dirty="0">
                <a:solidFill>
                  <a:schemeClr val="bg1"/>
                </a:solidFill>
              </a:rPr>
              <a:t>If so</a:t>
            </a:r>
            <a:r>
              <a:rPr lang="uk-UA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has </a:t>
            </a:r>
            <a:r>
              <a:rPr lang="uk-UA" i="1" dirty="0">
                <a:solidFill>
                  <a:schemeClr val="bg1"/>
                </a:solidFill>
              </a:rPr>
              <a:t>#FuckResponsibleDisclosu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uk-UA" i="1" dirty="0" err="1">
                <a:solidFill>
                  <a:schemeClr val="bg1"/>
                </a:solidFill>
              </a:rPr>
              <a:t>e</a:t>
            </a:r>
            <a:r>
              <a:rPr lang="en-US" i="1" dirty="0">
                <a:solidFill>
                  <a:schemeClr val="bg1"/>
                </a:solidFill>
              </a:rPr>
              <a:t> initiative influenced on it</a:t>
            </a:r>
            <a:r>
              <a:rPr lang="uk-UA" i="1" dirty="0">
                <a:solidFill>
                  <a:schemeClr val="bg1"/>
                </a:solidFill>
              </a:rPr>
              <a:t>?</a:t>
            </a: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Yes</a:t>
            </a:r>
            <a:r>
              <a:rPr lang="uk-UA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34,7%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</a:t>
            </a:r>
            <a:r>
              <a:rPr lang="uk-UA" dirty="0">
                <a:solidFill>
                  <a:schemeClr val="bg1"/>
                </a:solidFill>
              </a:rPr>
              <a:t>: 13%</a:t>
            </a:r>
            <a:r>
              <a:rPr lang="ru-RU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It influenced partially</a:t>
            </a:r>
            <a:r>
              <a:rPr lang="uk-UA" dirty="0">
                <a:solidFill>
                  <a:schemeClr val="bg1"/>
                </a:solidFill>
              </a:rPr>
              <a:t>: 21,5%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Influence was minor/moderate</a:t>
            </a:r>
            <a:r>
              <a:rPr lang="uk-UA" dirty="0">
                <a:solidFill>
                  <a:schemeClr val="bg1"/>
                </a:solidFill>
              </a:rPr>
              <a:t>:12,9% 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 haven’t heard on </a:t>
            </a:r>
            <a:r>
              <a:rPr lang="ru-RU" dirty="0">
                <a:solidFill>
                  <a:schemeClr val="bg1"/>
                </a:solidFill>
              </a:rPr>
              <a:t>#</a:t>
            </a:r>
            <a:r>
              <a:rPr lang="en-US" dirty="0">
                <a:solidFill>
                  <a:schemeClr val="bg1"/>
                </a:solidFill>
              </a:rPr>
              <a:t>FRD</a:t>
            </a:r>
            <a:r>
              <a:rPr lang="ru-RU" dirty="0">
                <a:solidFill>
                  <a:schemeClr val="bg1"/>
                </a:solidFill>
              </a:rPr>
              <a:t>: 12,9%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 can’t say definitely</a:t>
            </a:r>
            <a:r>
              <a:rPr lang="uk-UA" dirty="0">
                <a:solidFill>
                  <a:schemeClr val="bg1"/>
                </a:solidFill>
              </a:rPr>
              <a:t>: 5%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A9DA0D9-1FF1-2E41-B649-B2DB0DDF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47" y="1693108"/>
            <a:ext cx="7372815" cy="390759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3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рава, внешний, небо, поле&#10;&#10;Автоматически созданное описание">
            <a:extLst>
              <a:ext uri="{FF2B5EF4-FFF2-40B4-BE49-F238E27FC236}">
                <a16:creationId xmlns:a16="http://schemas.microsoft.com/office/drawing/2014/main" id="{C86BC721-9553-8C46-8F71-A320F918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44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498BB-6786-BE4E-B7B1-E849C6DA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711702-7626-4FFB-853B-3AEEE04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2: </a:t>
            </a:r>
            <a:r>
              <a:rPr lang="en-US" i="1" dirty="0">
                <a:solidFill>
                  <a:schemeClr val="bg1"/>
                </a:solidFill>
              </a:rPr>
              <a:t>If so</a:t>
            </a:r>
            <a:r>
              <a:rPr lang="uk-UA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has </a:t>
            </a:r>
            <a:r>
              <a:rPr lang="uk-UA" i="1" dirty="0">
                <a:solidFill>
                  <a:schemeClr val="bg1"/>
                </a:solidFill>
              </a:rPr>
              <a:t>#FuckResponsibleDisclosu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uk-UA" i="1" dirty="0" err="1">
                <a:solidFill>
                  <a:schemeClr val="bg1"/>
                </a:solidFill>
              </a:rPr>
              <a:t>e</a:t>
            </a:r>
            <a:r>
              <a:rPr lang="en-US" i="1" dirty="0">
                <a:solidFill>
                  <a:schemeClr val="bg1"/>
                </a:solidFill>
              </a:rPr>
              <a:t> initiative influenced on it</a:t>
            </a:r>
            <a:r>
              <a:rPr lang="uk-UA" i="1" dirty="0">
                <a:solidFill>
                  <a:schemeClr val="bg1"/>
                </a:solidFill>
              </a:rPr>
              <a:t>?</a:t>
            </a: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#FRD contribution was minor </a:t>
            </a:r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731ECB2F-1E35-AD43-B203-C7217C28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80" y="1995490"/>
            <a:ext cx="7774262" cy="3440110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9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4364A-1532-3B4C-A4B0-BE1A468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B2A6CA-C40F-4496-ADC5-A4E153D47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2: </a:t>
            </a:r>
            <a:r>
              <a:rPr lang="en-US" i="1" dirty="0">
                <a:solidFill>
                  <a:schemeClr val="bg1"/>
                </a:solidFill>
              </a:rPr>
              <a:t>If so</a:t>
            </a:r>
            <a:r>
              <a:rPr lang="uk-UA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has </a:t>
            </a:r>
            <a:r>
              <a:rPr lang="uk-UA" i="1" dirty="0">
                <a:solidFill>
                  <a:schemeClr val="bg1"/>
                </a:solidFill>
              </a:rPr>
              <a:t>#FuckResponsibleDisclosu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uk-UA" i="1" dirty="0" err="1">
                <a:solidFill>
                  <a:schemeClr val="bg1"/>
                </a:solidFill>
              </a:rPr>
              <a:t>e</a:t>
            </a:r>
            <a:r>
              <a:rPr lang="en-US" i="1" dirty="0">
                <a:solidFill>
                  <a:schemeClr val="bg1"/>
                </a:solidFill>
              </a:rPr>
              <a:t> initiative influenced on it</a:t>
            </a:r>
            <a:r>
              <a:rPr lang="uk-UA" i="1" dirty="0">
                <a:solidFill>
                  <a:schemeClr val="bg1"/>
                </a:solidFill>
              </a:rPr>
              <a:t>?</a:t>
            </a: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Any initiative influences but I can’t say how strong</a:t>
            </a:r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45BDB133-C580-BD44-A598-96EDE5DA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007" y="2170776"/>
            <a:ext cx="7420055" cy="3264824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84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2C72B-D85F-1040-A695-6EA4EBBA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2293B2-9636-FD4A-A6D2-1BACE0680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2: </a:t>
            </a:r>
            <a:r>
              <a:rPr lang="en-US" i="1" dirty="0">
                <a:solidFill>
                  <a:schemeClr val="bg1"/>
                </a:solidFill>
              </a:rPr>
              <a:t>If so</a:t>
            </a:r>
            <a:r>
              <a:rPr lang="uk-UA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has </a:t>
            </a:r>
            <a:r>
              <a:rPr lang="uk-UA" i="1" dirty="0">
                <a:solidFill>
                  <a:schemeClr val="bg1"/>
                </a:solidFill>
              </a:rPr>
              <a:t>#FuckResponsibleDisclosu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uk-UA" i="1" dirty="0" err="1">
                <a:solidFill>
                  <a:schemeClr val="bg1"/>
                </a:solidFill>
              </a:rPr>
              <a:t>e</a:t>
            </a:r>
            <a:r>
              <a:rPr lang="en-US" i="1" dirty="0">
                <a:solidFill>
                  <a:schemeClr val="bg1"/>
                </a:solidFill>
              </a:rPr>
              <a:t> initiative influenced on it</a:t>
            </a:r>
            <a:r>
              <a:rPr lang="uk-UA" i="1" dirty="0">
                <a:solidFill>
                  <a:schemeClr val="bg1"/>
                </a:solidFill>
              </a:rPr>
              <a:t>?</a:t>
            </a: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 can’t be sure however probably the initiative influenced on cyber awareness</a:t>
            </a: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2CAEFAA-69F9-EC4D-9EFD-1D43FDD5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136" y="2160590"/>
            <a:ext cx="7490047" cy="344542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78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5B1EA-FF96-3C40-9128-347DEF76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8BEC88-8660-2D49-986C-231424A14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3973943" cy="405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2: </a:t>
            </a:r>
            <a:r>
              <a:rPr lang="en-US" i="1" dirty="0">
                <a:solidFill>
                  <a:schemeClr val="bg1"/>
                </a:solidFill>
              </a:rPr>
              <a:t>If so</a:t>
            </a:r>
            <a:r>
              <a:rPr lang="uk-UA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has </a:t>
            </a:r>
            <a:r>
              <a:rPr lang="uk-UA" i="1" dirty="0">
                <a:solidFill>
                  <a:schemeClr val="bg1"/>
                </a:solidFill>
              </a:rPr>
              <a:t>#FuckResponsibleDisclosu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uk-UA" i="1" dirty="0" err="1">
                <a:solidFill>
                  <a:schemeClr val="bg1"/>
                </a:solidFill>
              </a:rPr>
              <a:t>e</a:t>
            </a:r>
            <a:r>
              <a:rPr lang="en-US" i="1" dirty="0">
                <a:solidFill>
                  <a:schemeClr val="bg1"/>
                </a:solidFill>
              </a:rPr>
              <a:t> initiative influenced on it</a:t>
            </a:r>
            <a:r>
              <a:rPr lang="uk-UA" i="1" dirty="0">
                <a:solidFill>
                  <a:schemeClr val="bg1"/>
                </a:solidFill>
              </a:rPr>
              <a:t>?</a:t>
            </a: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initiative has an opposite side: our country is in war any the adversary could use revealed vulnerabilities.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If an owner of vulnerable resources doesn’t response it would be better to let LEs know, not sharing in public.</a:t>
            </a: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2D58D13-DA90-0547-B6C0-D6C92586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319" y="2304288"/>
            <a:ext cx="7465890" cy="302368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93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37B3A-F6E5-094B-BF54-B8548A55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02ED6C-9C24-3744-B168-862E1BF1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2: </a:t>
            </a:r>
            <a:r>
              <a:rPr lang="en-US" i="1" dirty="0">
                <a:solidFill>
                  <a:schemeClr val="bg1"/>
                </a:solidFill>
              </a:rPr>
              <a:t>If so</a:t>
            </a:r>
            <a:r>
              <a:rPr lang="uk-UA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has </a:t>
            </a:r>
            <a:r>
              <a:rPr lang="uk-UA" i="1" dirty="0">
                <a:solidFill>
                  <a:schemeClr val="bg1"/>
                </a:solidFill>
              </a:rPr>
              <a:t>#FuckResponsibleDisclosu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uk-UA" i="1" dirty="0" err="1">
                <a:solidFill>
                  <a:schemeClr val="bg1"/>
                </a:solidFill>
              </a:rPr>
              <a:t>e</a:t>
            </a:r>
            <a:r>
              <a:rPr lang="en-US" i="1" dirty="0">
                <a:solidFill>
                  <a:schemeClr val="bg1"/>
                </a:solidFill>
              </a:rPr>
              <a:t> initiative influenced on it</a:t>
            </a:r>
            <a:r>
              <a:rPr lang="uk-UA" i="1" dirty="0">
                <a:solidFill>
                  <a:schemeClr val="bg1"/>
                </a:solidFill>
              </a:rPr>
              <a:t>?</a:t>
            </a: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#FRD’s initiative influenced inessentially, and Sean admitted that</a:t>
            </a: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1FF4802-9B54-0D4B-BE7E-459CB596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67" y="2248186"/>
            <a:ext cx="7450030" cy="3352514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318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F5992D-9C41-A24F-880F-0508C6F2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DF571E-5760-B747-B3F1-B2EBD472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Question 2: </a:t>
            </a:r>
            <a:r>
              <a:rPr lang="en-US" i="1" dirty="0">
                <a:solidFill>
                  <a:schemeClr val="bg1"/>
                </a:solidFill>
              </a:rPr>
              <a:t>If so</a:t>
            </a:r>
            <a:r>
              <a:rPr lang="uk-UA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has </a:t>
            </a:r>
            <a:r>
              <a:rPr lang="uk-UA" i="1" dirty="0">
                <a:solidFill>
                  <a:schemeClr val="bg1"/>
                </a:solidFill>
              </a:rPr>
              <a:t>#FuckResponsibleDisclosu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uk-UA" i="1" dirty="0" err="1">
                <a:solidFill>
                  <a:schemeClr val="bg1"/>
                </a:solidFill>
              </a:rPr>
              <a:t>e</a:t>
            </a:r>
            <a:r>
              <a:rPr lang="en-US" i="1" dirty="0">
                <a:solidFill>
                  <a:schemeClr val="bg1"/>
                </a:solidFill>
              </a:rPr>
              <a:t> initiative influenced on it</a:t>
            </a:r>
            <a:r>
              <a:rPr lang="uk-UA" i="1" dirty="0">
                <a:solidFill>
                  <a:schemeClr val="bg1"/>
                </a:solidFill>
              </a:rPr>
              <a:t>?</a:t>
            </a: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Yes, #FRD has influenced.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this initiative must be used in upcoming Law on Cybersecurity in Ukraine</a:t>
            </a: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0700D71-51FF-E448-A5B1-3EE24934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556" y="2323383"/>
            <a:ext cx="7463986" cy="3414773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899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BC70B-359A-0F46-B563-D3FAC415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B3BB7-5297-924C-AF19-0992B840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4453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i="1" dirty="0">
                <a:solidFill>
                  <a:schemeClr val="bg1"/>
                </a:solidFill>
              </a:rPr>
              <a:t>3. </a:t>
            </a:r>
            <a:r>
              <a:rPr lang="en-US" i="1" dirty="0">
                <a:solidFill>
                  <a:schemeClr val="bg1"/>
                </a:solidFill>
              </a:rPr>
              <a:t>What factors in your opinion have influenced on current cybersecurity level in Ukraine the most? </a:t>
            </a: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NotPetya and most known cyberattacks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Why #FRD occurred?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E6CEFB6-DC8B-2D4D-A668-E837497E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28" y="938364"/>
            <a:ext cx="7091005" cy="466233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10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BC70B-359A-0F46-B563-D3FAC415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B3BB7-5297-924C-AF19-0992B840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i="1" dirty="0">
                <a:solidFill>
                  <a:schemeClr val="bg1"/>
                </a:solidFill>
              </a:rPr>
              <a:t>3. </a:t>
            </a:r>
            <a:r>
              <a:rPr lang="en-US" i="1" dirty="0">
                <a:solidFill>
                  <a:schemeClr val="bg1"/>
                </a:solidFill>
              </a:rPr>
              <a:t>What factors in your opinion have influenced on current cybersecurity level in Ukraine the most? </a:t>
            </a: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What #FRD has led to?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Western Partners: not inner factor</a:t>
            </a: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02E2581-9E0B-C742-942A-9885AA07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89" y="975360"/>
            <a:ext cx="6682008" cy="4460240"/>
          </a:xfrm>
          <a:prstGeom prst="rect">
            <a:avLst/>
          </a:prstGeom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82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BC70B-359A-0F46-B563-D3FAC415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B3BB7-5297-924C-AF19-0992B840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i="1" dirty="0">
                <a:solidFill>
                  <a:schemeClr val="bg1"/>
                </a:solidFill>
              </a:rPr>
              <a:t>3. </a:t>
            </a:r>
            <a:r>
              <a:rPr lang="en-US" i="1" dirty="0">
                <a:solidFill>
                  <a:schemeClr val="bg1"/>
                </a:solidFill>
              </a:rPr>
              <a:t>What factors in your opinion have influenced on current cybersecurity level in Ukraine the most? </a:t>
            </a: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 ’inner factors’ or ‘can’t say’ – honest answers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Only one hint at #FRD</a:t>
            </a: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189D22C-5F0F-DD4D-BB35-A4A98230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10" y="939652"/>
            <a:ext cx="6828657" cy="4575200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80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2F665-2D98-854A-B39B-8290EB24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78" y="439791"/>
            <a:ext cx="4660126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#FRD consequences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45C812-1D2A-4D41-96A8-7227B7AE5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6" y="2194560"/>
            <a:ext cx="4831821" cy="422148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So 23 best Ukrainian Cybersecurity experts believe that:</a:t>
            </a:r>
          </a:p>
          <a:p>
            <a:pPr marL="0" indent="0" algn="ctr">
              <a:lnSpc>
                <a:spcPct val="90000"/>
              </a:lnSpc>
              <a:buNone/>
            </a:pPr>
            <a:br>
              <a:rPr lang="en-US" sz="1500" dirty="0">
                <a:solidFill>
                  <a:schemeClr val="bg1"/>
                </a:solidFill>
              </a:rPr>
            </a:b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Cybersecurity level in Ukraine has increased: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uk-UA" b="1" dirty="0">
                <a:solidFill>
                  <a:schemeClr val="bg1"/>
                </a:solidFill>
              </a:rPr>
              <a:t>78,3% 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90000"/>
              </a:lnSpc>
              <a:buNone/>
            </a:pPr>
            <a:br>
              <a:rPr lang="uk-UA" sz="1500" dirty="0">
                <a:solidFill>
                  <a:schemeClr val="bg1"/>
                </a:solidFill>
              </a:rPr>
            </a:br>
            <a:r>
              <a:rPr lang="uk-UA" sz="1500" dirty="0">
                <a:solidFill>
                  <a:schemeClr val="bg1"/>
                </a:solidFill>
              </a:rPr>
              <a:t>#FRD </a:t>
            </a:r>
            <a:r>
              <a:rPr lang="en-US" sz="1500" dirty="0">
                <a:solidFill>
                  <a:schemeClr val="bg1"/>
                </a:solidFill>
              </a:rPr>
              <a:t>influenced on that significantly or partially: </a:t>
            </a:r>
            <a:r>
              <a:rPr lang="uk-UA" b="1" dirty="0">
                <a:solidFill>
                  <a:schemeClr val="bg1"/>
                </a:solidFill>
              </a:rPr>
              <a:t>56,2%</a:t>
            </a:r>
            <a:br>
              <a:rPr lang="en-US" sz="1500" dirty="0">
                <a:solidFill>
                  <a:schemeClr val="bg1"/>
                </a:solidFill>
              </a:rPr>
            </a:b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BUT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500" dirty="0">
                <a:solidFill>
                  <a:schemeClr val="bg1"/>
                </a:solidFill>
              </a:rPr>
              <a:t>#FRD was not a determined factor of that growth.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uk-UA" sz="1500" dirty="0">
                <a:solidFill>
                  <a:schemeClr val="bg1"/>
                </a:solidFill>
              </a:rPr>
            </a:br>
            <a:endParaRPr lang="uk-UA" sz="1500" dirty="0">
              <a:solidFill>
                <a:schemeClr val="bg1"/>
              </a:solidFill>
            </a:endParaRPr>
          </a:p>
        </p:txBody>
      </p:sp>
      <p:pic>
        <p:nvPicPr>
          <p:cNvPr id="9" name="Рисунок 8" descr="Изображение выглядит как человек, мужчина, внутренний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47909BEA-0421-044A-A035-E9CC019B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739" y="1815399"/>
            <a:ext cx="5629762" cy="3518601"/>
          </a:xfrm>
          <a:prstGeom prst="rect">
            <a:avLst/>
          </a:prstGeom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1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E8E6A-259F-A543-9637-83F326A9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#</a:t>
            </a:r>
            <a:r>
              <a:rPr lang="en-US" dirty="0"/>
              <a:t>FRD Paradox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15826-8058-744C-AC7A-4EC67345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System, any evidences?</a:t>
            </a:r>
          </a:p>
          <a:p>
            <a:r>
              <a:rPr lang="en-US" dirty="0"/>
              <a:t>In October 2017 group of activists set up something under hashtag </a:t>
            </a:r>
            <a:r>
              <a:rPr lang="uk-UA" dirty="0"/>
              <a:t>#FuckResponsibleDisclosure, </a:t>
            </a:r>
            <a:r>
              <a:rPr lang="en-US" dirty="0"/>
              <a:t>(</a:t>
            </a:r>
            <a:r>
              <a:rPr lang="uk-UA" dirty="0"/>
              <a:t>#FRD</a:t>
            </a:r>
            <a:r>
              <a:rPr lang="en-US" dirty="0"/>
              <a:t>)</a:t>
            </a:r>
            <a:endParaRPr lang="ru-RU" dirty="0"/>
          </a:p>
          <a:p>
            <a:r>
              <a:rPr lang="uk-UA" dirty="0"/>
              <a:t>Зневажаю_Відповідальне_Розкриття</a:t>
            </a:r>
            <a:endParaRPr lang="ru-RU" dirty="0"/>
          </a:p>
          <a:p>
            <a:r>
              <a:rPr lang="en-US" dirty="0"/>
              <a:t>What do those three words under the same # mean</a:t>
            </a:r>
            <a:r>
              <a:rPr lang="uk-UA" dirty="0"/>
              <a:t>?</a:t>
            </a:r>
            <a:endParaRPr lang="ru-RU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21637F-2B52-1C46-B9B1-5CF38BAE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4100975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747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рава, девочка&#10;&#10;Автоматически созданное описание">
            <a:extLst>
              <a:ext uri="{FF2B5EF4-FFF2-40B4-BE49-F238E27FC236}">
                <a16:creationId xmlns:a16="http://schemas.microsoft.com/office/drawing/2014/main" id="{90240E18-8CC3-B243-82D6-D132D9268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2" r="17608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CE148-17EF-3845-8447-6BB8BCAF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E5791-D7BD-6F4D-97C6-ED367533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Question to myself: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Main inner driver was marginal and hasn’t influenced whole country’s cybersecurity significantly? </a:t>
            </a:r>
            <a:br>
              <a:rPr lang="uk-UA" dirty="0"/>
            </a:b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Massive cyberattacks were a main driver</a:t>
            </a:r>
            <a:r>
              <a:rPr lang="uk-UA" dirty="0"/>
              <a:t>?</a:t>
            </a:r>
            <a:br>
              <a:rPr lang="uk-UA" dirty="0"/>
            </a:b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uk-UA" dirty="0"/>
              <a:t>#FRD </a:t>
            </a:r>
            <a:r>
              <a:rPr lang="en-US" dirty="0"/>
              <a:t>is important initiative</a:t>
            </a:r>
            <a:r>
              <a:rPr lang="uk-UA" dirty="0"/>
              <a:t>, </a:t>
            </a:r>
            <a:r>
              <a:rPr lang="en-US" dirty="0"/>
              <a:t>but not enough effective?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other idea?</a:t>
            </a:r>
            <a:endParaRPr lang="uk-UA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912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AE641D-105E-6F4F-918C-4DC311140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5" r="614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CE148-17EF-3845-8447-6BB8BCAF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E5791-D7BD-6F4D-97C6-ED367533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4481"/>
            <a:ext cx="3851122" cy="4486882"/>
          </a:xfrm>
        </p:spPr>
        <p:txBody>
          <a:bodyPr>
            <a:normAutofit/>
          </a:bodyPr>
          <a:lstStyle/>
          <a:p>
            <a:r>
              <a:rPr lang="uk-UA" dirty="0"/>
              <a:t>#FRD </a:t>
            </a:r>
            <a:r>
              <a:rPr lang="en-US" dirty="0"/>
              <a:t>is necessary and helpful</a:t>
            </a:r>
          </a:p>
          <a:p>
            <a:r>
              <a:rPr lang="uk-UA" dirty="0"/>
              <a:t>#FRD </a:t>
            </a:r>
            <a:r>
              <a:rPr lang="en-US" dirty="0"/>
              <a:t>is not enough to influence whole country</a:t>
            </a:r>
          </a:p>
          <a:p>
            <a:r>
              <a:rPr lang="uk-UA" dirty="0"/>
              <a:t>#FRD </a:t>
            </a:r>
            <a:r>
              <a:rPr lang="en-US" dirty="0"/>
              <a:t>needs to be changed; however it wouldn’t be #FRD</a:t>
            </a:r>
          </a:p>
          <a:p>
            <a:r>
              <a:rPr lang="en-US" dirty="0"/>
              <a:t>Government should do what </a:t>
            </a:r>
            <a:r>
              <a:rPr lang="uk-UA" dirty="0"/>
              <a:t>#FRD </a:t>
            </a:r>
            <a:r>
              <a:rPr lang="en-US" dirty="0"/>
              <a:t>does; but actually they don’t.</a:t>
            </a:r>
            <a:br>
              <a:rPr lang="uk-UA" dirty="0"/>
            </a:br>
            <a:br>
              <a:rPr lang="en-US" dirty="0"/>
            </a:br>
            <a:r>
              <a:rPr lang="uk-UA" dirty="0"/>
              <a:t>#FRD </a:t>
            </a:r>
            <a:r>
              <a:rPr lang="en-US" dirty="0"/>
              <a:t>is something bright, emotional, scandal, patriotic.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you, #FRD</a:t>
            </a:r>
            <a:endParaRPr lang="ru-R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17858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Рисунок 3" descr="Изображение выглядит как человек, одежда, носит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9935622-ADC7-4D4E-B69D-1A13FE481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r="-2" b="13326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63CD9-AC9E-A940-8F14-79914ED0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4414601" cy="1369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Q&amp;A session?</a:t>
            </a:r>
          </a:p>
        </p:txBody>
      </p:sp>
    </p:spTree>
    <p:extLst>
      <p:ext uri="{BB962C8B-B14F-4D97-AF65-F5344CB8AC3E}">
        <p14:creationId xmlns:p14="http://schemas.microsoft.com/office/powerpoint/2010/main" val="1449867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Рисунок 4" descr="Изображение выглядит как человек, мужчина, сте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3587F81-7044-E845-BEEA-3C4047C79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7" t="3067" r="26964" b="-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63CD9-AC9E-A940-8F14-79914ED0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4"/>
            <a:ext cx="3887839" cy="3579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 dirty="0"/>
              <a:t>Thank you!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Please reach me out: </a:t>
            </a:r>
            <a:r>
              <a:rPr lang="en-US" sz="2200" dirty="0">
                <a:hlinkClick r:id="rId3"/>
              </a:rPr>
              <a:t>kos@berezhasecurity.com</a:t>
            </a:r>
            <a:br>
              <a:rPr lang="en-US" sz="2200" dirty="0"/>
            </a:br>
            <a:r>
              <a:rPr lang="en-US" sz="2200" dirty="0"/>
              <a:t>https://berezhasecurity.com</a:t>
            </a:r>
          </a:p>
        </p:txBody>
      </p:sp>
    </p:spTree>
    <p:extLst>
      <p:ext uri="{BB962C8B-B14F-4D97-AF65-F5344CB8AC3E}">
        <p14:creationId xmlns:p14="http://schemas.microsoft.com/office/powerpoint/2010/main" val="26284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7B241-CAF1-4B42-9924-15B52D68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uk-UA" dirty="0"/>
              <a:t>#</a:t>
            </a:r>
            <a:r>
              <a:rPr lang="en-US" dirty="0"/>
              <a:t>FRD Paradox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367ADB-4B56-784F-A29F-6B94BEF79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5220430" cy="41109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900" b="1" dirty="0"/>
              <a:t>Responsible Disclosure: </a:t>
            </a:r>
            <a:r>
              <a:rPr lang="en-US" sz="1900" dirty="0"/>
              <a:t>a vulnerability is revealed to an owner, in a nonpublic way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Shortcoming: low efficiency</a:t>
            </a:r>
            <a:br>
              <a:rPr lang="en-US" sz="1900" dirty="0"/>
            </a:b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b="1" dirty="0"/>
              <a:t>Full Disclosure</a:t>
            </a:r>
            <a:r>
              <a:rPr lang="uk-UA" sz="1900" b="1" dirty="0"/>
              <a:t>, </a:t>
            </a:r>
            <a:r>
              <a:rPr lang="en-US" sz="1900" b="1" dirty="0"/>
              <a:t>Irresponsible Disclosure</a:t>
            </a:r>
            <a:r>
              <a:rPr lang="uk-UA" sz="1900" dirty="0"/>
              <a:t>: </a:t>
            </a:r>
            <a:r>
              <a:rPr lang="en-US" sz="1900" dirty="0"/>
              <a:t>a vulnerability is revealed to everyone, in a public way</a:t>
            </a:r>
            <a:r>
              <a:rPr lang="uk-UA" sz="1900" dirty="0"/>
              <a:t>.</a:t>
            </a:r>
            <a:br>
              <a:rPr lang="uk-UA" sz="1900" dirty="0"/>
            </a:br>
            <a:br>
              <a:rPr lang="en-US" sz="1900" dirty="0"/>
            </a:br>
            <a:r>
              <a:rPr lang="en-US" sz="1900" dirty="0"/>
              <a:t>Shortcoming </a:t>
            </a:r>
            <a:r>
              <a:rPr lang="uk-UA" sz="1900" dirty="0"/>
              <a:t>: </a:t>
            </a:r>
            <a:r>
              <a:rPr lang="en-US" sz="1900" dirty="0"/>
              <a:t>exploitation possibility, in fact assisting the offender</a:t>
            </a:r>
            <a:br>
              <a:rPr lang="en-US" sz="1500" dirty="0"/>
            </a:br>
            <a:endParaRPr lang="en-US" sz="15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Bruce Schneier: </a:t>
            </a:r>
            <a:r>
              <a:rPr lang="en-US" sz="1500" dirty="0"/>
              <a:t>"Full disclosure – the practice of making the details of security vulnerabilities public – is a damned good idea. Public scrutiny is the only reliable way to improve security, while secrecy only makes us less secure”</a:t>
            </a:r>
            <a:endParaRPr lang="ru-RU" sz="15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500" u="sng" dirty="0">
                <a:hlinkClick r:id="rId2"/>
              </a:rPr>
              <a:t>https://www.schneier.com/essays/archives/2007/01/schneier_full_disclo.html</a:t>
            </a:r>
            <a:endParaRPr lang="ru-RU" sz="1500" dirty="0"/>
          </a:p>
          <a:p>
            <a:pPr>
              <a:lnSpc>
                <a:spcPct val="90000"/>
              </a:lnSpc>
            </a:pPr>
            <a:endParaRPr lang="uk-UA" sz="1500" dirty="0"/>
          </a:p>
        </p:txBody>
      </p:sp>
      <p:pic>
        <p:nvPicPr>
          <p:cNvPr id="5" name="Рисунок 4" descr="Изображение выглядит как мужчина, костюм, человек, носит&#10;&#10;Автоматически созданное описание">
            <a:extLst>
              <a:ext uri="{FF2B5EF4-FFF2-40B4-BE49-F238E27FC236}">
                <a16:creationId xmlns:a16="http://schemas.microsoft.com/office/drawing/2014/main" id="{28BA3ACB-ACE0-6E43-BE42-61BB0CEEB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7868"/>
          <a:stretch/>
        </p:blipFill>
        <p:spPr>
          <a:xfrm>
            <a:off x="8575316" y="1930400"/>
            <a:ext cx="3145536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5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179D8-D37B-F341-8EC8-7517A4E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uk-UA" dirty="0"/>
              <a:t>#</a:t>
            </a:r>
            <a:r>
              <a:rPr lang="en-US" dirty="0"/>
              <a:t>FRD Paradox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7632E8-BDE0-8F4C-AD9C-FB3524782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1761565"/>
            <a:ext cx="4064439" cy="427979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uk-UA" sz="1900" dirty="0"/>
              <a:t>#</a:t>
            </a:r>
            <a:r>
              <a:rPr lang="en-US" sz="1900" dirty="0"/>
              <a:t>FRD</a:t>
            </a:r>
            <a:r>
              <a:rPr lang="uk-UA" sz="1900" dirty="0"/>
              <a:t> </a:t>
            </a:r>
            <a:r>
              <a:rPr lang="en-US" sz="1900" dirty="0"/>
              <a:t>important difference (and similarity)</a:t>
            </a:r>
            <a:r>
              <a:rPr lang="uk-UA" sz="1900" dirty="0"/>
              <a:t>:</a:t>
            </a:r>
            <a:br>
              <a:rPr lang="uk-UA" sz="1900" dirty="0"/>
            </a:br>
            <a:r>
              <a:rPr lang="uk-UA" sz="1900" dirty="0"/>
              <a:t>- </a:t>
            </a:r>
            <a:r>
              <a:rPr lang="en-US" sz="1900" dirty="0"/>
              <a:t>public vulnerability statement</a:t>
            </a:r>
            <a:br>
              <a:rPr lang="uk-UA" sz="1900" dirty="0"/>
            </a:br>
            <a:r>
              <a:rPr lang="en-US" sz="1900" dirty="0"/>
              <a:t>BUT</a:t>
            </a:r>
            <a:br>
              <a:rPr lang="uk-UA" sz="1900" dirty="0"/>
            </a:br>
            <a:r>
              <a:rPr lang="uk-UA" sz="1900" dirty="0"/>
              <a:t>- </a:t>
            </a:r>
            <a:r>
              <a:rPr lang="en-US" sz="1900" dirty="0"/>
              <a:t>no exploitation possibilities, like open disk share </a:t>
            </a:r>
            <a:r>
              <a:rPr lang="uk-UA" sz="1900" dirty="0"/>
              <a:t>(</a:t>
            </a:r>
            <a:r>
              <a:rPr lang="en-US" sz="1900" dirty="0"/>
              <a:t>exception: XSS</a:t>
            </a:r>
            <a:r>
              <a:rPr lang="uk-UA" sz="1900" dirty="0"/>
              <a:t>)</a:t>
            </a:r>
            <a:r>
              <a:rPr lang="en-US" sz="1900" dirty="0"/>
              <a:t>;</a:t>
            </a:r>
            <a:endParaRPr lang="ru-RU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Motivation</a:t>
            </a:r>
            <a:r>
              <a:rPr lang="uk-UA" sz="1900" dirty="0"/>
              <a:t>: </a:t>
            </a:r>
            <a:r>
              <a:rPr lang="en-US" sz="1900" dirty="0"/>
              <a:t>improvement of cybersecurity level at critical infrastructure objects AND public limelight through resonance;</a:t>
            </a:r>
            <a:r>
              <a:rPr lang="uk-UA" sz="1900" dirty="0"/>
              <a:t> </a:t>
            </a:r>
            <a:endParaRPr lang="ru-RU" sz="1900" dirty="0"/>
          </a:p>
          <a:p>
            <a:pPr>
              <a:lnSpc>
                <a:spcPct val="90000"/>
              </a:lnSpc>
            </a:pPr>
            <a:r>
              <a:rPr lang="uk-UA" sz="1900" dirty="0"/>
              <a:t>#FRD </a:t>
            </a:r>
            <a:r>
              <a:rPr lang="en-US" sz="1900" dirty="0"/>
              <a:t>activists: no solutions to problems, no service ;</a:t>
            </a:r>
          </a:p>
          <a:p>
            <a:pPr>
              <a:lnSpc>
                <a:spcPct val="90000"/>
              </a:lnSpc>
            </a:pPr>
            <a:r>
              <a:rPr lang="uk-UA" sz="1900" dirty="0"/>
              <a:t>#FRD </a:t>
            </a:r>
            <a:r>
              <a:rPr lang="en-US" sz="1900" dirty="0"/>
              <a:t>activists: only point at problems, laughing on officials’ ignorance and critical infrastructure objects’ owners incompetence;</a:t>
            </a:r>
          </a:p>
          <a:p>
            <a:pPr>
              <a:lnSpc>
                <a:spcPct val="90000"/>
              </a:lnSpc>
            </a:pPr>
            <a:r>
              <a:rPr lang="en-US" sz="1900" b="1" dirty="0"/>
              <a:t>I’m not a doctor, I’m just a pain</a:t>
            </a:r>
            <a:r>
              <a:rPr lang="uk-UA" sz="1900" b="1" dirty="0"/>
              <a:t>.</a:t>
            </a:r>
            <a:endParaRPr lang="ru-RU" sz="1900" b="1" dirty="0"/>
          </a:p>
          <a:p>
            <a:pPr>
              <a:lnSpc>
                <a:spcPct val="90000"/>
              </a:lnSpc>
            </a:pPr>
            <a:endParaRPr lang="uk-UA" sz="1400" dirty="0"/>
          </a:p>
        </p:txBody>
      </p:sp>
      <p:pic>
        <p:nvPicPr>
          <p:cNvPr id="5" name="Рисунок 4" descr="Изображение выглядит как внутренний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3A5E9EEB-50BB-184F-ABA6-FC13569D5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5" r="29128" b="-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384845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1401</Words>
  <Application>Microsoft Macintosh PowerPoint</Application>
  <PresentationFormat>Широкоэкранный</PresentationFormat>
  <Paragraphs>278</Paragraphs>
  <Slides>73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78" baseType="lpstr">
      <vt:lpstr>Arial</vt:lpstr>
      <vt:lpstr>Cambria Math</vt:lpstr>
      <vt:lpstr>Trebuchet MS</vt:lpstr>
      <vt:lpstr>Wingdings 3</vt:lpstr>
      <vt:lpstr>Аспект</vt:lpstr>
      <vt:lpstr>Державна кібербезпека  Кібербезпека держави Уроки #FRD </vt:lpstr>
      <vt:lpstr>Structure</vt:lpstr>
      <vt:lpstr>Intro</vt:lpstr>
      <vt:lpstr>What we actually have as a System?</vt:lpstr>
      <vt:lpstr>Презентация PowerPoint</vt:lpstr>
      <vt:lpstr>Презентация PowerPoint</vt:lpstr>
      <vt:lpstr>#FRD Paradox</vt:lpstr>
      <vt:lpstr>#FRD Paradox</vt:lpstr>
      <vt:lpstr>#FRD Paradox</vt:lpstr>
      <vt:lpstr>#FRD Paradox</vt:lpstr>
      <vt:lpstr>The Story in Pictures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Story in Pictures: KhOR</vt:lpstr>
      <vt:lpstr>Kübler-Ross model: five stages of a grief</vt:lpstr>
      <vt:lpstr>The Story in Pictures: KhOR</vt:lpstr>
      <vt:lpstr>The Story in Pictures: KhOR</vt:lpstr>
      <vt:lpstr>The Story in Pictures: KhOR</vt:lpstr>
      <vt:lpstr>Typical #FRD reaction: other option</vt:lpstr>
      <vt:lpstr>Typical #FRD reaction</vt:lpstr>
      <vt:lpstr>Most prominent #FRD cases</vt:lpstr>
      <vt:lpstr>Most prominent #FRD cases</vt:lpstr>
      <vt:lpstr>Most prominent #FRD cases</vt:lpstr>
      <vt:lpstr>Most prominent #FRD cases</vt:lpstr>
      <vt:lpstr>Most prominent #FRD cases</vt:lpstr>
      <vt:lpstr>And more screenshots…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Most popular vulnerabilities:</vt:lpstr>
      <vt:lpstr>Outstanding #FRD activists</vt:lpstr>
      <vt:lpstr>‘National Cybersecurity System’</vt:lpstr>
      <vt:lpstr>‘National Cybersecurity System’: money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#FRD consequences </vt:lpstr>
      <vt:lpstr>Conclusions</vt:lpstr>
      <vt:lpstr>Conclusions</vt:lpstr>
      <vt:lpstr>Q&amp;A session?</vt:lpstr>
      <vt:lpstr>Thank you!    Please reach me out: kos@berezhasecurity.com https://berezhasecurity.com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Державна кібербезпека  Кібербезпека держави Уроки #FRD </dc:title>
  <dc:creator>Kos Kor</dc:creator>
  <cp:lastModifiedBy>Kos Kor</cp:lastModifiedBy>
  <cp:revision>14</cp:revision>
  <dcterms:created xsi:type="dcterms:W3CDTF">2019-05-15T07:37:08Z</dcterms:created>
  <dcterms:modified xsi:type="dcterms:W3CDTF">2019-06-05T13:39:50Z</dcterms:modified>
</cp:coreProperties>
</file>